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45" r:id="rId2"/>
    <p:sldId id="343" r:id="rId3"/>
    <p:sldId id="257" r:id="rId4"/>
    <p:sldId id="256" r:id="rId5"/>
    <p:sldId id="265" r:id="rId6"/>
    <p:sldId id="266" r:id="rId7"/>
    <p:sldId id="267" r:id="rId8"/>
    <p:sldId id="268" r:id="rId9"/>
    <p:sldId id="271" r:id="rId10"/>
    <p:sldId id="272" r:id="rId11"/>
    <p:sldId id="381" r:id="rId12"/>
    <p:sldId id="259" r:id="rId13"/>
    <p:sldId id="382" r:id="rId14"/>
    <p:sldId id="260" r:id="rId15"/>
    <p:sldId id="2523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524" r:id="rId31"/>
    <p:sldId id="287" r:id="rId32"/>
    <p:sldId id="288" r:id="rId33"/>
    <p:sldId id="289" r:id="rId34"/>
    <p:sldId id="290" r:id="rId35"/>
    <p:sldId id="291" r:id="rId36"/>
    <p:sldId id="292" r:id="rId37"/>
    <p:sldId id="2525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2526" r:id="rId54"/>
    <p:sldId id="264" r:id="rId55"/>
    <p:sldId id="262" r:id="rId56"/>
    <p:sldId id="384" r:id="rId57"/>
    <p:sldId id="38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269" r:id="rId66"/>
    <p:sldId id="2527" r:id="rId67"/>
    <p:sldId id="2528" r:id="rId68"/>
    <p:sldId id="357" r:id="rId69"/>
    <p:sldId id="358" r:id="rId70"/>
    <p:sldId id="360" r:id="rId71"/>
    <p:sldId id="361" r:id="rId72"/>
    <p:sldId id="362" r:id="rId73"/>
    <p:sldId id="365" r:id="rId74"/>
    <p:sldId id="367" r:id="rId75"/>
    <p:sldId id="386" r:id="rId76"/>
    <p:sldId id="371" r:id="rId77"/>
    <p:sldId id="374" r:id="rId78"/>
    <p:sldId id="375" r:id="rId79"/>
    <p:sldId id="377" r:id="rId80"/>
    <p:sldId id="378" r:id="rId81"/>
    <p:sldId id="389" r:id="rId82"/>
    <p:sldId id="383" r:id="rId83"/>
    <p:sldId id="387" r:id="rId84"/>
    <p:sldId id="2529" r:id="rId85"/>
    <p:sldId id="390" r:id="rId86"/>
    <p:sldId id="2522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286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9CF84-AB86-4421-90BC-64D0AC62B89A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D8687-E8BA-49AE-9F68-44110F0E6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3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8687-E8BA-49AE-9F68-44110F0E6F5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4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30518-05D3-ACD4-A2B5-B4BB8639E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AA6503-5052-0E35-A3B0-A338A385F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6627A-D436-C42B-27A8-0110415C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6B330-0AC2-FE98-49E2-D80A5585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BFC1B-6278-DCEB-9F3B-6CE08D9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0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C4E17-0199-66EE-ED81-ADE37775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F9E92A-E374-14FA-722E-BC0F430C3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D5D7F-C459-E4DA-B076-81545A4B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757F1E-7A46-29C6-7F65-DDA27C35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99C3B-BE7E-FA32-6BE8-A3B0D1DB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7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1BF17C-9E9E-DB9F-FCA2-B2A3245BA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FE718-709A-5F8C-37CF-9938DC6B8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542C9-1D8D-12D7-1A34-550F5555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41F3F-EEE9-97FA-606B-4E82EDA4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9AEA5-FF71-855C-7348-921BC42F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5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838"/>
            <a:ext cx="380809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스퀘어 Bold"/>
                <a:cs typeface="나눔스퀘어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스퀘어 Bold"/>
                <a:cs typeface="나눔스퀘어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880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스퀘어 Bold"/>
                <a:cs typeface="나눔스퀘어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58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5A44D-0484-696C-01BB-DA92C507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67541-9C28-2957-2C92-E981D642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76357-1A90-BFEB-2FF1-D9B5F3D7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FE22E-2B14-36EA-DCA0-B0ADCC29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30222-E309-5255-3B97-1F3B6AE9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2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84D0B-7F5E-CD29-AC37-CFAF83F4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A3590B-C6E8-66C6-874B-9293BCAD2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1BFD4-5BD1-75D2-3B8E-057A05CE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AE018-CAD3-274E-A728-276FBF66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1A2EF-4200-554D-7AFC-A6B29526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5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735F6-13F1-4E38-76CD-C9E6F6CD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1253A-3000-DC84-5D5B-32B451CAC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4F774-DB34-9DC5-2F75-A9549B38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3E3126-0631-B50E-0811-8BB7950D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DFEB92-2247-BCF0-95F8-4B13AACD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942D8-D7B1-ADA2-A9EE-686BDE5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1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C7EE5-0203-9869-2F52-144BAB6E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AA0EB-2D51-036C-F7FC-8BA6C9439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6412D-0ECB-380A-6176-EFC52D4FA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74A14E-2293-086B-E26B-A1C597A41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93CCE9-C189-012F-63B6-407294002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EA174A-F6D4-91D4-1AE1-96F7041B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D2D40E-4178-B580-DB73-BDE695F9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AB0E94-865E-B5A4-5121-B964D80C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2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0B273-BC00-9C1C-21CE-254ACA2B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11702D-7563-7C08-1941-40BB33F0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889623-9CCB-FF25-4ACC-3F1E63A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936AD6-B6DC-F259-8728-8B20CDBD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5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7E8A60-96C9-6935-ED6E-08854FF0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429B38-C1C4-B555-8C16-6DF5515A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2EF68-0980-F03D-6F25-BAAAA89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3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E61C0-9589-B014-BE3D-38623694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2BA9F-6947-1D16-9D29-98B95913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1044A-D3BB-78F1-5796-8853A827D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76290-E066-D079-C487-8202BC55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95BC70-0BFA-EBF2-9D90-1997D706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53C97-33BB-2DFE-B557-1F861687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0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634BA-C60E-14C1-AEF0-F807E697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15C01B-564F-E34C-7943-0600B4ABB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F191C-0197-BB62-23CD-9EA1A66A2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A6209-0E69-64CD-9B0B-519603EA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25AF6-2406-F953-067F-6ECD322B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7C951D-4548-FFD7-99BE-0A4E3269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5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4A2A1C-FE8D-0711-97F1-84FB4944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F2CEC-473F-0128-2A6B-F5E38D83E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9E485-BD11-20DA-B704-3753BD06A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061FD-BA05-4854-9251-F8DF7A270494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933F6-60A5-F4AF-A785-23223A4DD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93886-7E12-0584-3FE2-222661476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143C1-9213-4E8B-ACDB-02C5A9F7E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8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://placehold.it/300x20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hold.it/200x250" TargetMode="External"/><Relationship Id="rId2" Type="http://schemas.openxmlformats.org/officeDocument/2006/relationships/hyperlink" Target="http://placehold.it/200x2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esnwasps.com/images/pages/bee.j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imghp?hl=ko&amp;tab=ii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ver.com/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www.cuk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baranovskiy.github.io/raphael" TargetMode="External"/><Relationship Id="rId2" Type="http://schemas.openxmlformats.org/officeDocument/2006/relationships/hyperlink" Target="h%20t%20t%20p:/d3j%20s.o%20r%20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053F23F9-B194-F6B2-AE54-16E0407FFA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1CAEC6B-5992-B3A9-5717-0BFE6866F6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1636" y="0"/>
            <a:ext cx="2150364" cy="68579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09801E-1425-DF4F-C9FE-A0EE9504EF2D}"/>
              </a:ext>
            </a:extLst>
          </p:cNvPr>
          <p:cNvGrpSpPr/>
          <p:nvPr/>
        </p:nvGrpSpPr>
        <p:grpSpPr>
          <a:xfrm>
            <a:off x="7238782" y="4169664"/>
            <a:ext cx="4712195" cy="2522219"/>
            <a:chOff x="5420868" y="3788664"/>
            <a:chExt cx="4712195" cy="252221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1FB610D-8333-0853-0DFE-C0E246506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0868" y="5036832"/>
              <a:ext cx="4712195" cy="1274051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A382E89D-96CA-80FB-189D-F02E3C31FE2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489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42071-87BA-DA05-812D-F443E78C14D6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5158A-2DD1-2B8A-A40F-64FC8B9B168F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9A6B0-E4CD-C6DE-5B6A-90DABDE1AD0B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004.HTML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spc="27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526C-B717-2EC3-B706-DEFCBD8BA9FB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6523DF-1CA6-B4A8-45B9-7878EE1587FA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4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7012" y="1437559"/>
            <a:ext cx="10742930" cy="659796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620"/>
              </a:spcBef>
            </a:pPr>
            <a:r>
              <a:rPr sz="2400" spc="245" dirty="0" err="1">
                <a:latin typeface="한컴산뜻돋움"/>
                <a:cs typeface="한컴산뜻돋움"/>
              </a:rPr>
              <a:t>SRC</a:t>
            </a:r>
            <a:r>
              <a:rPr sz="2400" spc="245" dirty="0" err="1">
                <a:latin typeface="휴먼아미체"/>
                <a:cs typeface="휴먼아미체"/>
              </a:rPr>
              <a:t>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" dirty="0">
                <a:latin typeface="한컴산뜻돋움"/>
                <a:cs typeface="한컴산뜻돋움"/>
              </a:rPr>
              <a:t>Source</a:t>
            </a:r>
            <a:r>
              <a:rPr sz="2400" spc="90" dirty="0">
                <a:latin typeface="휴먼아미체"/>
                <a:cs typeface="휴먼아미체"/>
              </a:rPr>
              <a:t>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약자로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spc="-55" dirty="0">
                <a:latin typeface="나눔스퀘어 Bold"/>
                <a:cs typeface="나눔스퀘어 Bold"/>
              </a:rPr>
              <a:t>이미지의</a:t>
            </a:r>
            <a:r>
              <a:rPr sz="3200" b="1" spc="-105" dirty="0">
                <a:latin typeface="나눔스퀘어 Bold"/>
                <a:cs typeface="나눔스퀘어 Bold"/>
              </a:rPr>
              <a:t> </a:t>
            </a:r>
            <a:r>
              <a:rPr sz="3200" b="1" spc="-65" dirty="0">
                <a:latin typeface="나눔스퀘어 Bold"/>
                <a:cs typeface="나눔스퀘어 Bold"/>
              </a:rPr>
              <a:t>상대경로와</a:t>
            </a:r>
            <a:r>
              <a:rPr sz="3200" b="1" spc="-120" dirty="0">
                <a:latin typeface="나눔스퀘어 Bold"/>
                <a:cs typeface="나눔스퀘어 Bold"/>
              </a:rPr>
              <a:t> </a:t>
            </a:r>
            <a:r>
              <a:rPr sz="3200" b="1" spc="155" dirty="0">
                <a:latin typeface="나눔스퀘어 Bold"/>
                <a:cs typeface="나눔스퀘어 Bold"/>
              </a:rPr>
              <a:t>절대경로</a:t>
            </a:r>
            <a:r>
              <a:rPr sz="2400" spc="155" dirty="0">
                <a:latin typeface="휴먼아미체"/>
                <a:cs typeface="휴먼아미체"/>
              </a:rPr>
              <a:t>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나타낼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949196"/>
            <a:ext cx="11343130" cy="4908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66207" y="4347127"/>
            <a:ext cx="3664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SRC="apple.jpg"&gt;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30808" y="3246119"/>
            <a:ext cx="1216660" cy="1054735"/>
            <a:chOff x="1130808" y="3246119"/>
            <a:chExt cx="1216660" cy="1054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772" y="3278123"/>
              <a:ext cx="1048511" cy="47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808" y="3759089"/>
              <a:ext cx="1216151" cy="5412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255" y="3246119"/>
              <a:ext cx="944879" cy="676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63405" y="3296320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나눔스퀘어 Bold"/>
                <a:cs typeface="나눔스퀘어 Bold"/>
              </a:rPr>
              <a:t>형식</a:t>
            </a:r>
            <a:endParaRPr sz="2400">
              <a:latin typeface="나눔스퀘어 Bold"/>
              <a:cs typeface="나눔스퀘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73F9A-B945-FA68-B005-43D0CBEAD9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4D12C-0C46-DFB2-7D1A-D48B20773508}"/>
              </a:ext>
            </a:extLst>
          </p:cNvPr>
          <p:cNvSpPr txBox="1"/>
          <p:nvPr/>
        </p:nvSpPr>
        <p:spPr>
          <a:xfrm>
            <a:off x="306648" y="94912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SRC</a:t>
            </a:r>
            <a:r>
              <a:rPr lang="en-US" altLang="ko-KR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80581" y="12915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&lt;img&gt; </a:t>
            </a:r>
            <a:r>
              <a:rPr lang="ko-KR" altLang="en-US" b="1"/>
              <a:t>태그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8576" y="1905359"/>
            <a:ext cx="3802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웹</a:t>
            </a:r>
            <a:r>
              <a:rPr lang="en-US" altLang="ko-KR" sz="1400"/>
              <a:t> </a:t>
            </a:r>
            <a:r>
              <a:rPr lang="ko-KR" altLang="en-US" sz="1400"/>
              <a:t>문서에 이미지를 삽입할 때 사용</a:t>
            </a:r>
            <a:endParaRPr lang="en-US" altLang="ko-KR" sz="140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1" y="2264726"/>
            <a:ext cx="2790825" cy="51435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4586A52-30DF-4986-8817-82E47FFB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1" y="3138713"/>
            <a:ext cx="2908807" cy="2590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DCFB47-C096-4E67-BD83-9D0EC374D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86" y="3265726"/>
            <a:ext cx="1027920" cy="1738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BFA589-DD5E-464A-A4DA-3EC4EA0BA021}"/>
              </a:ext>
            </a:extLst>
          </p:cNvPr>
          <p:cNvSpPr txBox="1"/>
          <p:nvPr/>
        </p:nvSpPr>
        <p:spPr>
          <a:xfrm>
            <a:off x="5684220" y="12915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&lt;img&gt; </a:t>
            </a:r>
            <a:r>
              <a:rPr lang="ko-KR" altLang="en-US" b="1"/>
              <a:t>태그의</a:t>
            </a:r>
            <a:r>
              <a:rPr lang="en-US" altLang="ko-KR" b="1"/>
              <a:t> </a:t>
            </a:r>
            <a:r>
              <a:rPr lang="ko-KR" altLang="en-US" b="1"/>
              <a:t>속성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DE3F1A-D463-495B-A669-538EE8F2D7D5}"/>
              </a:ext>
            </a:extLst>
          </p:cNvPr>
          <p:cNvSpPr/>
          <p:nvPr/>
        </p:nvSpPr>
        <p:spPr>
          <a:xfrm>
            <a:off x="5684220" y="1917546"/>
            <a:ext cx="5899204" cy="4021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src </a:t>
            </a:r>
            <a:r>
              <a:rPr lang="ko-KR" altLang="en-US" sz="1600" b="1"/>
              <a:t>속성 </a:t>
            </a:r>
            <a:r>
              <a:rPr lang="en-US" altLang="ko-KR" sz="160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-   </a:t>
            </a:r>
            <a:r>
              <a:rPr lang="ko-KR" altLang="en-US" sz="1400"/>
              <a:t>이미지 파일 경로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웹 문서 파일의 위치를 기준으로 이미지 경로 지정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HTML</a:t>
            </a:r>
            <a:r>
              <a:rPr lang="ko-KR" altLang="en-US" sz="1400"/>
              <a:t>과 이미지 파일이 같은 폴더에 있다면 </a:t>
            </a:r>
            <a:r>
              <a:rPr lang="en-US" altLang="ko-KR" sz="1400"/>
              <a:t>src </a:t>
            </a:r>
            <a:r>
              <a:rPr lang="ko-KR" altLang="en-US" sz="1400"/>
              <a:t>속성에 파일 이름만 적음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/>
              <a:t> images</a:t>
            </a:r>
            <a:r>
              <a:rPr lang="ko-KR" altLang="en-US" sz="1400"/>
              <a:t>라는 하위 폴더에 이미지 파일이 있다면 하위 폴더까지 같이 적음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웹 사이트에 있는 이미지도 주소를 알아내어 </a:t>
            </a:r>
            <a:r>
              <a:rPr lang="en-US" altLang="ko-KR" sz="1400"/>
              <a:t>src </a:t>
            </a:r>
            <a:r>
              <a:rPr lang="ko-KR" altLang="en-US" sz="1400"/>
              <a:t>속성에 사용할 수 있다</a:t>
            </a:r>
            <a:r>
              <a:rPr lang="en-US" altLang="ko-KR" sz="1400"/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AC3A41-5B62-4871-BDC4-EE74C10FF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620" y="4266702"/>
            <a:ext cx="2727547" cy="848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878DB-72B7-D9D2-079E-2A8BA884529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DA201E-32F5-AF6C-3586-01524871BFF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8C9E41-45C3-07D9-9EC4-9BEF6CA22D0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9780C-91EA-09F1-14BB-4BAB5BACC0A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58940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9904" y="322686"/>
            <a:ext cx="101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03-1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074" y="1822584"/>
            <a:ext cx="10105053" cy="2035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alt </a:t>
            </a:r>
            <a:r>
              <a:rPr lang="ko-KR" altLang="en-US" sz="1600" b="1"/>
              <a:t>속성</a:t>
            </a:r>
            <a:endParaRPr lang="en-US" altLang="ko-KR" sz="1600" b="1"/>
          </a:p>
          <a:p>
            <a:pPr lvl="1">
              <a:lnSpc>
                <a:spcPct val="150000"/>
              </a:lnSpc>
            </a:pPr>
            <a:r>
              <a:rPr lang="ko-KR" altLang="en-US" sz="1400"/>
              <a:t>이미지를</a:t>
            </a:r>
            <a:r>
              <a:rPr lang="en-US" altLang="ko-KR" sz="1400"/>
              <a:t> </a:t>
            </a:r>
            <a:r>
              <a:rPr lang="ko-KR" altLang="en-US" sz="1400"/>
              <a:t>설명하는 대체 텍스트</a:t>
            </a:r>
            <a:endParaRPr lang="en-US" altLang="ko-KR" sz="1400"/>
          </a:p>
          <a:p>
            <a:pPr lvl="1">
              <a:lnSpc>
                <a:spcPct val="150000"/>
              </a:lnSpc>
            </a:pPr>
            <a:r>
              <a:rPr lang="ko-KR" altLang="en-US" sz="1400"/>
              <a:t>화면 낭독기에서 이미지 대신 대체 텍스트를 읽어 줌</a:t>
            </a:r>
            <a:r>
              <a:rPr lang="en-US" altLang="ko-KR" sz="1400"/>
              <a:t>. (</a:t>
            </a:r>
            <a:r>
              <a:rPr lang="ko-KR" altLang="en-US" sz="1400"/>
              <a:t>웹 접근성</a:t>
            </a:r>
            <a:r>
              <a:rPr lang="en-US" altLang="ko-KR" sz="140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/>
              <a:t>이미지를 표시할 수 없는 상황일 때 대체 텍스트 표시</a:t>
            </a:r>
            <a:endParaRPr lang="en-US" altLang="ko-KR" sz="1400"/>
          </a:p>
          <a:p>
            <a:pPr lvl="1">
              <a:lnSpc>
                <a:spcPct val="150000"/>
              </a:lnSpc>
            </a:pPr>
            <a:r>
              <a:rPr lang="ko-KR" altLang="en-US" sz="1400"/>
              <a:t>텍스트 자체를 이미지로 만들었을 경우 대체 텍스트 안에 이미지 파일의 내용을 그대로 넣어주어야 함</a:t>
            </a:r>
            <a:r>
              <a:rPr lang="en-US" altLang="ko-KR" sz="14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/>
              <a:t>불릿 이미지나 작은 아이콘 등의 경우에는 </a:t>
            </a:r>
            <a:r>
              <a:rPr lang="en-US" altLang="ko-KR" sz="1400"/>
              <a:t>alt=“ “ </a:t>
            </a:r>
            <a:r>
              <a:rPr lang="ko-KR" altLang="en-US" sz="1400"/>
              <a:t>처럼 지정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&lt;img&gt; </a:t>
            </a:r>
            <a:r>
              <a:rPr lang="ko-KR" altLang="en-US" b="1"/>
              <a:t>태그의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02" y="4044229"/>
            <a:ext cx="3101787" cy="1831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C5105-6097-0EE2-C8E0-CCDEDFB8367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817FA0-C48F-19D9-FD2E-810558A6631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1BC0C8-F327-5F18-3D8F-ECF353757AE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811DB-4677-1DAA-0A59-6F0FBD4A6A8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3751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075" y="1822584"/>
            <a:ext cx="5322442" cy="175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  <a:endParaRPr lang="en-US" altLang="ko-KR" sz="1600" b="1"/>
          </a:p>
          <a:p>
            <a:pPr lvl="1">
              <a:lnSpc>
                <a:spcPct val="150000"/>
              </a:lnSpc>
            </a:pPr>
            <a:r>
              <a:rPr lang="en-US" altLang="ko-KR" sz="1600"/>
              <a:t>-   </a:t>
            </a:r>
            <a:r>
              <a:rPr lang="ko-KR" altLang="en-US" sz="1400"/>
              <a:t>이미지</a:t>
            </a:r>
            <a:r>
              <a:rPr lang="en-US" altLang="ko-KR" sz="1400"/>
              <a:t> </a:t>
            </a:r>
            <a:r>
              <a:rPr lang="ko-KR" altLang="en-US" sz="1400"/>
              <a:t>크기 조정하기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이 속성을 사용하지 않으면 원래 이미지 크기대로 표시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이 속성을 이용해 화면에 표시하는 이미지 크기 조정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en-US" altLang="ko-KR" sz="1400"/>
              <a:t>but </a:t>
            </a:r>
            <a:r>
              <a:rPr lang="ko-KR" altLang="en-US" sz="1400"/>
              <a:t>이미지</a:t>
            </a:r>
            <a:r>
              <a:rPr lang="en-US" altLang="ko-KR" sz="1400"/>
              <a:t> </a:t>
            </a:r>
            <a:r>
              <a:rPr lang="ko-KR" altLang="en-US" sz="1400"/>
              <a:t>파일의 용량은 그대로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&lt;img&gt; </a:t>
            </a:r>
            <a:r>
              <a:rPr lang="ko-KR" altLang="en-US" b="1"/>
              <a:t>태그의 속성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F9FC732-03D0-4A5A-A44F-E825351A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18" y="1842636"/>
            <a:ext cx="5444524" cy="3477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CD58B-4484-654B-EF76-DE7B92B561A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4087FC-E658-B4D0-0144-0BB08D64FEB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1A9417-CB6F-A9E7-45A9-53B5FBF37A0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97016-356A-2A5E-D377-EAA6D5E0267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5099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9756" y="1813961"/>
            <a:ext cx="1010505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&lt;figure&gt;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설명글을 붙일 대상 지정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웹 문서 안에서 한 단위가 되는 요소를 묶을 때 사용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설명 글을 표시할 때 </a:t>
            </a:r>
            <a:r>
              <a:rPr lang="en-US" altLang="ko-KR" sz="1400"/>
              <a:t>&lt;figure&gt;</a:t>
            </a:r>
            <a:r>
              <a:rPr lang="ko-KR" altLang="en-US" sz="1400"/>
              <a:t>로 먼저 묶어야 함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&lt;figcaption&gt; </a:t>
            </a:r>
            <a:r>
              <a:rPr lang="ko-KR" altLang="en-US" sz="1400"/>
              <a:t>태그 </a:t>
            </a:r>
            <a:r>
              <a:rPr lang="en-US" altLang="ko-KR" sz="1400"/>
              <a:t>: </a:t>
            </a:r>
            <a:r>
              <a:rPr lang="ko-KR" altLang="en-US" sz="1400"/>
              <a:t>이미지를</a:t>
            </a:r>
            <a:r>
              <a:rPr lang="en-US" altLang="ko-KR" sz="1400"/>
              <a:t> </a:t>
            </a:r>
            <a:r>
              <a:rPr lang="ko-KR" altLang="en-US" sz="1400"/>
              <a:t>설명하는 대체 텍스트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대체 텍스트를 화면 낭독기가 읽어 줌</a:t>
            </a:r>
            <a:r>
              <a:rPr lang="en-US" altLang="ko-KR" sz="1400"/>
              <a:t>.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이미지를 표시할 수 없는 상황일 때 대체 텍스트 표시</a:t>
            </a:r>
            <a:endParaRPr lang="en-US" altLang="ko-KR" sz="1400"/>
          </a:p>
        </p:txBody>
      </p:sp>
      <p:sp>
        <p:nvSpPr>
          <p:cNvPr id="10" name="TextBox 9"/>
          <p:cNvSpPr txBox="1"/>
          <p:nvPr/>
        </p:nvSpPr>
        <p:spPr>
          <a:xfrm>
            <a:off x="309755" y="1258862"/>
            <a:ext cx="578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&lt;figure&gt;, &lt;figcaption&gt; - </a:t>
            </a:r>
            <a:r>
              <a:rPr lang="ko-KR" altLang="en-US" b="1"/>
              <a:t>이미지에 설명글 붙이기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5" y="2225800"/>
            <a:ext cx="316230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8" y="4112709"/>
            <a:ext cx="3267075" cy="5810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95" y="1813960"/>
            <a:ext cx="5065509" cy="19006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r="11021"/>
          <a:stretch/>
        </p:blipFill>
        <p:spPr>
          <a:xfrm>
            <a:off x="6369296" y="3661579"/>
            <a:ext cx="4974974" cy="109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C30BB-50FB-36CC-F6D9-12F27D9DC19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65114AE-EEF9-8910-D8D0-C19E83BD30F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B925BA-AF6E-D5FE-D66B-2405619F1B2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0F2E7-BAAF-9199-5E0A-BDE7EDDF0CB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8745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이미지삽입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7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5967" y="1689735"/>
            <a:ext cx="11320066" cy="2385461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305" marR="205104">
              <a:lnSpc>
                <a:spcPct val="101000"/>
              </a:lnSpc>
              <a:spcBef>
                <a:spcPts val="1580"/>
              </a:spcBef>
            </a:pPr>
            <a:r>
              <a:rPr sz="2400" spc="775" dirty="0" err="1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b="1" spc="60" dirty="0">
                <a:solidFill>
                  <a:srgbClr val="FF0000"/>
                </a:solidFill>
                <a:latin typeface="나눔스퀘어 Bold"/>
                <a:cs typeface="나눔스퀘어 Bold"/>
              </a:rPr>
              <a:t>폭</a:t>
            </a:r>
            <a:r>
              <a:rPr sz="2400" spc="60" dirty="0">
                <a:solidFill>
                  <a:srgbClr val="FF0000"/>
                </a:solidFill>
                <a:latin typeface="한컴산뜻돋움"/>
                <a:cs typeface="한컴산뜻돋움"/>
              </a:rPr>
              <a:t>(width)</a:t>
            </a:r>
            <a:r>
              <a:rPr sz="2400" spc="60" dirty="0">
                <a:solidFill>
                  <a:srgbClr val="FF0000"/>
                </a:solidFill>
                <a:latin typeface="휴먼아미체"/>
                <a:cs typeface="휴먼아미체"/>
              </a:rPr>
              <a:t>과</a:t>
            </a:r>
            <a:r>
              <a:rPr sz="2400" spc="-425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3200" b="1" spc="80" dirty="0">
                <a:solidFill>
                  <a:srgbClr val="FF0000"/>
                </a:solidFill>
                <a:latin typeface="나눔스퀘어 Bold"/>
                <a:cs typeface="나눔스퀘어 Bold"/>
              </a:rPr>
              <a:t>높이</a:t>
            </a:r>
            <a:r>
              <a:rPr sz="2400" spc="80" dirty="0">
                <a:solidFill>
                  <a:srgbClr val="FF0000"/>
                </a:solidFill>
                <a:latin typeface="한컴산뜻돋움"/>
                <a:cs typeface="한컴산뜻돋움"/>
              </a:rPr>
              <a:t>(height)</a:t>
            </a:r>
            <a:r>
              <a:rPr sz="2400" spc="80" dirty="0">
                <a:latin typeface="휴먼아미체"/>
                <a:cs typeface="휴먼아미체"/>
              </a:rPr>
              <a:t>를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조절하여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이미지크기를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변경하는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속성이다</a:t>
            </a:r>
            <a:r>
              <a:rPr sz="2400" spc="640" dirty="0">
                <a:latin typeface="한컴산뜻돋움"/>
                <a:cs typeface="한컴산뜻돋움"/>
              </a:rPr>
              <a:t>.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속성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않으면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원래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크기대로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표시되는데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문서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다른 </a:t>
            </a:r>
            <a:r>
              <a:rPr sz="2400" spc="740" dirty="0">
                <a:latin typeface="휴먼아미체"/>
                <a:cs typeface="휴먼아미체"/>
              </a:rPr>
              <a:t>이미지나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텍스트의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크기를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고려해서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원래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크기를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늘리거나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줄일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7305" marR="5080">
              <a:lnSpc>
                <a:spcPts val="3840"/>
              </a:lnSpc>
              <a:spcBef>
                <a:spcPts val="2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속성으로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크기가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줄었다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물리적인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크기까지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줄어든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아니기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25" dirty="0">
                <a:latin typeface="나눔스퀘어 Bold"/>
                <a:cs typeface="나눔스퀘어 Bold"/>
              </a:rPr>
              <a:t>용량은 </a:t>
            </a:r>
            <a:r>
              <a:rPr sz="3200" b="1" spc="-45" dirty="0">
                <a:latin typeface="나눔스퀘어 Bold"/>
                <a:cs typeface="나눔스퀘어 Bold"/>
              </a:rPr>
              <a:t>변화가</a:t>
            </a:r>
            <a:r>
              <a:rPr sz="3200" b="1" spc="-135" dirty="0">
                <a:latin typeface="나눔스퀘어 Bold"/>
                <a:cs typeface="나눔스퀘어 Bold"/>
              </a:rPr>
              <a:t> </a:t>
            </a:r>
            <a:r>
              <a:rPr sz="3200" b="1" spc="300" dirty="0">
                <a:latin typeface="나눔스퀘어 Bold"/>
                <a:cs typeface="나눔스퀘어 Bold"/>
              </a:rPr>
              <a:t>없다</a:t>
            </a:r>
            <a:r>
              <a:rPr sz="2400" spc="300" dirty="0">
                <a:latin typeface="휴먼아미체"/>
                <a:cs typeface="휴먼아미체"/>
              </a:rPr>
              <a:t>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명심한다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69C51-8136-6FF5-1D73-35A6CF84B47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7C1D1-59DE-92DD-5C05-6F6A9A71AFFC}"/>
              </a:ext>
            </a:extLst>
          </p:cNvPr>
          <p:cNvSpPr txBox="1"/>
          <p:nvPr/>
        </p:nvSpPr>
        <p:spPr>
          <a:xfrm>
            <a:off x="306648" y="10300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width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속성과</a:t>
            </a:r>
            <a:r>
              <a:rPr lang="ko-KR" altLang="en-US" sz="2400" b="1" spc="-7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height</a:t>
            </a:r>
            <a:r>
              <a:rPr lang="en-US" altLang="ko-KR"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7F3F54-CF01-C7D0-7A14-AF9A2C1516D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7BB202-5428-77D6-C12D-CEF51049E52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A9504-8C6C-610B-9BFA-033762EA6DE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915849" y="127023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2415" y="1264920"/>
            <a:ext cx="219455" cy="21945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27465" y="1478427"/>
          <a:ext cx="9501505" cy="4888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2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소스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14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결과화면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1800" spc="45" dirty="0">
                          <a:solidFill>
                            <a:srgbClr val="3A3838"/>
                          </a:solidFill>
                          <a:latin typeface="휴먼아미체"/>
                          <a:cs typeface="휴먼아미체"/>
                        </a:rPr>
                        <a:t>용량</a:t>
                      </a:r>
                      <a:r>
                        <a:rPr sz="1800" spc="45" dirty="0">
                          <a:solidFill>
                            <a:srgbClr val="3A3838"/>
                          </a:solidFill>
                          <a:latin typeface="한컴산뜻돋움"/>
                          <a:cs typeface="한컴산뜻돋움"/>
                        </a:rPr>
                        <a:t>:22.7KB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136775">
                        <a:lnSpc>
                          <a:spcPct val="100000"/>
                        </a:lnSpc>
                      </a:pPr>
                      <a:r>
                        <a:rPr sz="1800" spc="45" dirty="0">
                          <a:solidFill>
                            <a:srgbClr val="3A3838"/>
                          </a:solidFill>
                          <a:latin typeface="휴먼아미체"/>
                          <a:cs typeface="휴먼아미체"/>
                        </a:rPr>
                        <a:t>용량</a:t>
                      </a:r>
                      <a:r>
                        <a:rPr sz="1800" spc="45" dirty="0">
                          <a:solidFill>
                            <a:srgbClr val="3A3838"/>
                          </a:solidFill>
                          <a:latin typeface="한컴산뜻돋움"/>
                          <a:cs typeface="한컴산뜻돋움"/>
                        </a:rPr>
                        <a:t>:22.7KB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7301" y="2911606"/>
            <a:ext cx="3202730" cy="21968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15083" y="4677155"/>
            <a:ext cx="3874770" cy="715010"/>
            <a:chOff x="1815083" y="4677155"/>
            <a:chExt cx="3874770" cy="7150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199" y="4936235"/>
              <a:ext cx="2833763" cy="3403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083" y="4677155"/>
              <a:ext cx="3252673" cy="3330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7260" y="5009388"/>
              <a:ext cx="942111" cy="38275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23859" y="2014727"/>
            <a:ext cx="1426255" cy="194278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5423" y="4463796"/>
            <a:ext cx="852141" cy="1172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94743-6135-BAA4-C7D2-CEE65231E02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1FE9C-FDCE-12D9-8870-75EAC9955EF0}"/>
              </a:ext>
            </a:extLst>
          </p:cNvPr>
          <p:cNvSpPr txBox="1"/>
          <p:nvPr/>
        </p:nvSpPr>
        <p:spPr>
          <a:xfrm>
            <a:off x="306648" y="10300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width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속성과</a:t>
            </a:r>
            <a:r>
              <a:rPr lang="ko-KR" altLang="en-US" sz="2400" b="1" spc="-7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height</a:t>
            </a:r>
            <a:r>
              <a:rPr lang="en-US" altLang="ko-KR"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A3BD4E1-21E6-042C-5F0C-5DB56FE75FE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2C0310-7C54-8B29-A729-8C7B60470E1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96D33-11C2-F5BB-62D3-8F641AC696B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65" y="2180408"/>
            <a:ext cx="233172" cy="233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65" y="3094808"/>
            <a:ext cx="233172" cy="233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1965" y="1985021"/>
            <a:ext cx="11054080" cy="336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>
              <a:lnSpc>
                <a:spcPct val="100000"/>
              </a:lnSpc>
            </a:pPr>
            <a:r>
              <a:rPr sz="2400" spc="-80" dirty="0">
                <a:latin typeface="한컴산뜻돋움"/>
                <a:cs typeface="한컴산뜻돋움"/>
              </a:rPr>
              <a:t>ALT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5" dirty="0">
                <a:latin typeface="한컴산뜻돋움"/>
                <a:cs typeface="한컴산뜻돋움"/>
              </a:rPr>
              <a:t>Alternative</a:t>
            </a:r>
            <a:r>
              <a:rPr sz="2400" spc="55" dirty="0">
                <a:latin typeface="휴먼아미체"/>
                <a:cs typeface="휴먼아미체"/>
              </a:rPr>
              <a:t>의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약자로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대신해서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spc="1120" dirty="0">
                <a:latin typeface="휴먼아미체"/>
                <a:cs typeface="휴먼아미체"/>
              </a:rPr>
              <a:t>텍스트</a:t>
            </a:r>
            <a:r>
              <a:rPr sz="2400" spc="1120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나타낸다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 dirty="0">
              <a:latin typeface="한컴산뜻돋움"/>
              <a:cs typeface="한컴산뜻돋움"/>
            </a:endParaRPr>
          </a:p>
          <a:p>
            <a:pPr marL="441325" marR="974725">
              <a:lnSpc>
                <a:spcPts val="3600"/>
              </a:lnSpc>
            </a:pPr>
            <a:r>
              <a:rPr sz="2400" spc="695" dirty="0">
                <a:latin typeface="휴먼아미체"/>
                <a:cs typeface="휴먼아미체"/>
              </a:rPr>
              <a:t>시각장애인의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웹서핑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45" dirty="0">
                <a:solidFill>
                  <a:srgbClr val="FF0000"/>
                </a:solidFill>
                <a:latin typeface="휴먼아미체"/>
                <a:cs typeface="휴먼아미체"/>
              </a:rPr>
              <a:t>리더</a:t>
            </a:r>
            <a:r>
              <a:rPr sz="2400" spc="145" dirty="0">
                <a:solidFill>
                  <a:srgbClr val="FF0000"/>
                </a:solidFill>
                <a:latin typeface="한컴산뜻돋움"/>
                <a:cs typeface="한컴산뜻돋움"/>
              </a:rPr>
              <a:t>(reader)</a:t>
            </a:r>
            <a:r>
              <a:rPr sz="2400" spc="-8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869" dirty="0">
                <a:solidFill>
                  <a:srgbClr val="FF0000"/>
                </a:solidFill>
                <a:latin typeface="휴먼아미체"/>
                <a:cs typeface="휴먼아미체"/>
              </a:rPr>
              <a:t>프로그램이</a:t>
            </a:r>
            <a:r>
              <a:rPr sz="2400" spc="-42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2400" spc="890" dirty="0">
                <a:solidFill>
                  <a:srgbClr val="FF0000"/>
                </a:solidFill>
                <a:latin typeface="휴먼아미체"/>
                <a:cs typeface="휴먼아미체"/>
              </a:rPr>
              <a:t>텍스트는</a:t>
            </a:r>
            <a:r>
              <a:rPr sz="2400" spc="-434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2400" spc="640" dirty="0">
                <a:solidFill>
                  <a:srgbClr val="FF0000"/>
                </a:solidFill>
                <a:latin typeface="휴먼아미체"/>
                <a:cs typeface="휴먼아미체"/>
              </a:rPr>
              <a:t>읽어주나</a:t>
            </a:r>
            <a:r>
              <a:rPr sz="2400" spc="640" dirty="0">
                <a:latin typeface="한컴산뜻돋움"/>
                <a:cs typeface="한컴산뜻돋움"/>
              </a:rPr>
              <a:t>, </a:t>
            </a:r>
            <a:r>
              <a:rPr sz="2400" spc="844" dirty="0">
                <a:latin typeface="휴먼아미체"/>
                <a:cs typeface="휴먼아미체"/>
              </a:rPr>
              <a:t>이미지는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읽을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없으므로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spc="409" dirty="0">
                <a:latin typeface="한컴산뜻돋움"/>
                <a:cs typeface="한컴산뜻돋움"/>
              </a:rPr>
              <a:t>alt</a:t>
            </a:r>
            <a:r>
              <a:rPr sz="3200" spc="409" dirty="0">
                <a:latin typeface="휴먼아미체"/>
                <a:cs typeface="휴먼아미체"/>
              </a:rPr>
              <a:t>태그</a:t>
            </a:r>
            <a:r>
              <a:rPr sz="3200" spc="-630" dirty="0">
                <a:latin typeface="휴먼아미체"/>
                <a:cs typeface="휴먼아미체"/>
              </a:rPr>
              <a:t> </a:t>
            </a:r>
            <a:r>
              <a:rPr sz="3200" spc="955" dirty="0">
                <a:latin typeface="휴먼아미체"/>
                <a:cs typeface="휴먼아미체"/>
              </a:rPr>
              <a:t>안의</a:t>
            </a:r>
            <a:r>
              <a:rPr sz="3200" spc="-600" dirty="0">
                <a:latin typeface="휴먼아미체"/>
                <a:cs typeface="휴먼아미체"/>
              </a:rPr>
              <a:t> </a:t>
            </a:r>
            <a:r>
              <a:rPr sz="3200" spc="1035" dirty="0">
                <a:latin typeface="휴먼아미체"/>
                <a:cs typeface="휴먼아미체"/>
              </a:rPr>
              <a:t>설명</a:t>
            </a:r>
            <a:r>
              <a:rPr sz="2400" spc="1035" dirty="0">
                <a:latin typeface="휴먼아미체"/>
                <a:cs typeface="휴먼아미체"/>
              </a:rPr>
              <a:t>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읽어준다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한컴산뜻돋움"/>
              <a:cs typeface="한컴산뜻돋움"/>
            </a:endParaRPr>
          </a:p>
          <a:p>
            <a:pPr marL="441325">
              <a:lnSpc>
                <a:spcPct val="100000"/>
              </a:lnSpc>
              <a:spcBef>
                <a:spcPts val="5"/>
              </a:spcBef>
            </a:pPr>
            <a:r>
              <a:rPr sz="2400" spc="730" dirty="0">
                <a:latin typeface="휴먼아미체"/>
                <a:cs typeface="휴먼아미체"/>
              </a:rPr>
              <a:t>일반인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웹서핑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인터넷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접속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문제로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해당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spc="1125" dirty="0">
                <a:latin typeface="휴먼아미체"/>
                <a:cs typeface="휴먼아미체"/>
              </a:rPr>
              <a:t>이미지를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180" dirty="0">
                <a:latin typeface="휴먼아미체"/>
                <a:cs typeface="휴먼아미체"/>
              </a:rPr>
              <a:t>불러오지</a:t>
            </a:r>
            <a:endParaRPr sz="3200" dirty="0">
              <a:latin typeface="휴먼아미체"/>
              <a:cs typeface="휴먼아미체"/>
            </a:endParaRPr>
          </a:p>
          <a:p>
            <a:pPr marL="441325" marR="5080" indent="-635">
              <a:lnSpc>
                <a:spcPts val="3120"/>
              </a:lnSpc>
              <a:spcBef>
                <a:spcPts val="660"/>
              </a:spcBef>
            </a:pPr>
            <a:r>
              <a:rPr sz="3200" spc="1150" dirty="0">
                <a:latin typeface="휴먼아미체"/>
                <a:cs typeface="휴먼아미체"/>
              </a:rPr>
              <a:t>못했을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340" dirty="0">
                <a:latin typeface="휴먼아미체"/>
                <a:cs typeface="휴먼아미체"/>
              </a:rPr>
              <a:t>때</a:t>
            </a:r>
            <a:r>
              <a:rPr sz="3200" spc="340" dirty="0">
                <a:latin typeface="한컴산뜻돋움"/>
                <a:cs typeface="한컴산뜻돋움"/>
              </a:rPr>
              <a:t>,</a:t>
            </a:r>
            <a:r>
              <a:rPr sz="3200" spc="-135" dirty="0">
                <a:latin typeface="한컴산뜻돋움"/>
                <a:cs typeface="한컴산뜻돋움"/>
              </a:rPr>
              <a:t> </a:t>
            </a:r>
            <a:r>
              <a:rPr sz="3200" spc="690" dirty="0">
                <a:latin typeface="한컴산뜻돋움"/>
                <a:cs typeface="한컴산뜻돋움"/>
              </a:rPr>
              <a:t>X</a:t>
            </a:r>
            <a:r>
              <a:rPr sz="3200" spc="690" dirty="0">
                <a:latin typeface="휴먼아미체"/>
                <a:cs typeface="휴먼아미체"/>
              </a:rPr>
              <a:t>표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805" dirty="0">
                <a:latin typeface="휴먼아미체"/>
                <a:cs typeface="휴먼아미체"/>
              </a:rPr>
              <a:t>상자</a:t>
            </a:r>
            <a:r>
              <a:rPr sz="2400" spc="805" dirty="0">
                <a:latin typeface="휴먼아미체"/>
                <a:cs typeface="휴먼아미체"/>
              </a:rPr>
              <a:t>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함께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설명을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보여준다</a:t>
            </a:r>
            <a:r>
              <a:rPr sz="2400" spc="70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경로가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제대로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입력되 </a:t>
            </a:r>
            <a:r>
              <a:rPr sz="2400" spc="780" dirty="0">
                <a:latin typeface="휴먼아미체"/>
                <a:cs typeface="휴먼아미체"/>
              </a:rPr>
              <a:t>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상태에서는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alt</a:t>
            </a:r>
            <a:r>
              <a:rPr sz="2400" spc="380" dirty="0">
                <a:latin typeface="휴먼아미체"/>
                <a:cs typeface="휴먼아미체"/>
              </a:rPr>
              <a:t>속성에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내용이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보이지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않는다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65" y="4406973"/>
            <a:ext cx="233172" cy="233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310A2-D959-5A5B-09E3-968A2C6960B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5BF07-B8C8-66BC-5FEE-9B9E3A646807}"/>
              </a:ext>
            </a:extLst>
          </p:cNvPr>
          <p:cNvSpPr txBox="1"/>
          <p:nvPr/>
        </p:nvSpPr>
        <p:spPr>
          <a:xfrm>
            <a:off x="306648" y="10300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ALT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CFCA7AD-FC5F-B227-4314-167C695C104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7C8595-05D9-EA7F-4C35-73F0E75A25E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97ABD-98C1-5339-884A-4B8375737AB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7520" y="1253862"/>
            <a:ext cx="10846435" cy="108516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7305" marR="5080">
              <a:lnSpc>
                <a:spcPct val="103099"/>
              </a:lnSpc>
              <a:spcBef>
                <a:spcPts val="1435"/>
              </a:spcBef>
            </a:pPr>
            <a:r>
              <a:rPr sz="2400" spc="775" dirty="0" err="1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경로가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제대로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입력되어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상태에서는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600" spc="535" dirty="0">
                <a:latin typeface="한컴산뜻돋움"/>
                <a:cs typeface="한컴산뜻돋움"/>
              </a:rPr>
              <a:t>alt</a:t>
            </a:r>
            <a:r>
              <a:rPr sz="3600" spc="535" dirty="0">
                <a:latin typeface="휴먼아미체"/>
                <a:cs typeface="휴먼아미체"/>
              </a:rPr>
              <a:t>속성</a:t>
            </a:r>
            <a:r>
              <a:rPr sz="2400" spc="535" dirty="0">
                <a:latin typeface="휴먼아미체"/>
                <a:cs typeface="휴먼아미체"/>
              </a:rPr>
              <a:t>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내용이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보이지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않는다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경로를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입력하지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않아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alt</a:t>
            </a:r>
            <a:r>
              <a:rPr sz="2400" spc="380" dirty="0">
                <a:latin typeface="휴먼아미체"/>
                <a:cs typeface="휴먼아미체"/>
              </a:rPr>
              <a:t>속성에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내용의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텍스트가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보인다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307" y="2919983"/>
            <a:ext cx="5896610" cy="2994660"/>
            <a:chOff x="91307" y="2919983"/>
            <a:chExt cx="5896610" cy="2994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07" y="2919983"/>
              <a:ext cx="5896140" cy="2708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" y="5606795"/>
              <a:ext cx="5495543" cy="3073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103620" y="2910840"/>
            <a:ext cx="5995670" cy="3003550"/>
            <a:chOff x="6103620" y="2910840"/>
            <a:chExt cx="5995670" cy="30035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3620" y="2910840"/>
              <a:ext cx="5995415" cy="27087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56" y="5606795"/>
              <a:ext cx="5495543" cy="3073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067041" y="2674844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3035" y="2670047"/>
            <a:ext cx="219455" cy="2194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157946" y="2674844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4488" y="2670047"/>
            <a:ext cx="219455" cy="219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6E9A1A-C896-9DF3-E1AC-266E0AD2ACD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93198-AD82-5847-9EF9-59A688677619}"/>
              </a:ext>
            </a:extLst>
          </p:cNvPr>
          <p:cNvSpPr txBox="1"/>
          <p:nvPr/>
        </p:nvSpPr>
        <p:spPr>
          <a:xfrm>
            <a:off x="306648" y="10300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ALT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A10FDBD-E9A9-D49E-2300-599360AC7A0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A81ED-363C-C4A1-76F6-CB70333426D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60449-59CA-CEA5-613B-B461488EF04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기본테그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2124673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25517" y="3429000"/>
            <a:ext cx="6687820" cy="2987675"/>
            <a:chOff x="2595181" y="3483673"/>
            <a:chExt cx="6687820" cy="29876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1170" y="3493007"/>
              <a:ext cx="6487804" cy="29698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9944" y="3488435"/>
              <a:ext cx="6678295" cy="2978150"/>
            </a:xfrm>
            <a:custGeom>
              <a:avLst/>
              <a:gdLst/>
              <a:ahLst/>
              <a:cxnLst/>
              <a:rect l="l" t="t" r="r" b="b"/>
              <a:pathLst>
                <a:path w="6678295" h="2978150">
                  <a:moveTo>
                    <a:pt x="0" y="0"/>
                  </a:moveTo>
                  <a:lnTo>
                    <a:pt x="6678168" y="0"/>
                  </a:lnTo>
                  <a:lnTo>
                    <a:pt x="6678168" y="2977896"/>
                  </a:lnTo>
                  <a:lnTo>
                    <a:pt x="0" y="2977896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898" y="1794775"/>
            <a:ext cx="10786745" cy="659796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spc="345" dirty="0" err="1">
                <a:latin typeface="한컴산뜻돋움"/>
                <a:cs typeface="한컴산뜻돋움"/>
              </a:rPr>
              <a:t>title</a:t>
            </a:r>
            <a:r>
              <a:rPr sz="2400" spc="345" dirty="0" err="1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위에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b="1" spc="-60" dirty="0">
                <a:latin typeface="나눔스퀘어 Bold"/>
                <a:cs typeface="나눔스퀘어 Bold"/>
              </a:rPr>
              <a:t>마우스를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-65" dirty="0">
                <a:latin typeface="나눔스퀘어 Bold"/>
                <a:cs typeface="나눔스퀘어 Bold"/>
              </a:rPr>
              <a:t>올려놓았을</a:t>
            </a:r>
            <a:r>
              <a:rPr sz="3200" b="1" spc="-135" dirty="0">
                <a:latin typeface="나눔스퀘어 Bold"/>
                <a:cs typeface="나눔스퀘어 Bold"/>
              </a:rPr>
              <a:t> </a:t>
            </a:r>
            <a:r>
              <a:rPr sz="3200" b="1" dirty="0">
                <a:latin typeface="나눔스퀘어 Bold"/>
                <a:cs typeface="나눔스퀘어 Bold"/>
              </a:rPr>
              <a:t>때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-30" dirty="0">
                <a:latin typeface="나눔스퀘어 Bold"/>
                <a:cs typeface="나눔스퀘어 Bold"/>
              </a:rPr>
              <a:t>풍선</a:t>
            </a:r>
            <a:r>
              <a:rPr sz="3200" b="1" spc="-120" dirty="0">
                <a:latin typeface="나눔스퀘어 Bold"/>
                <a:cs typeface="나눔스퀘어 Bold"/>
              </a:rPr>
              <a:t> </a:t>
            </a:r>
            <a:r>
              <a:rPr sz="3200" b="1" spc="275" dirty="0">
                <a:latin typeface="나눔스퀘어 Bold"/>
                <a:cs typeface="나눔스퀘어 Bold"/>
              </a:rPr>
              <a:t>도움말</a:t>
            </a:r>
            <a:r>
              <a:rPr sz="2400" spc="275" dirty="0">
                <a:latin typeface="휴먼아미체"/>
                <a:cs typeface="휴먼아미체"/>
              </a:rPr>
              <a:t>처럼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80" dirty="0" err="1">
                <a:latin typeface="휴먼아미체"/>
                <a:cs typeface="휴먼아미체"/>
              </a:rPr>
              <a:t>나타낸다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D45C6-250A-9CA5-A105-0DD72216C80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6350F-3C4F-0318-E751-2B3F7690A971}"/>
              </a:ext>
            </a:extLst>
          </p:cNvPr>
          <p:cNvSpPr txBox="1"/>
          <p:nvPr/>
        </p:nvSpPr>
        <p:spPr>
          <a:xfrm>
            <a:off x="364671" y="10315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TITLE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131F7-0B63-7F2E-F2D3-0BDB0D0B76E3}"/>
              </a:ext>
            </a:extLst>
          </p:cNvPr>
          <p:cNvSpPr txBox="1"/>
          <p:nvPr/>
        </p:nvSpPr>
        <p:spPr>
          <a:xfrm>
            <a:off x="462642" y="2532057"/>
            <a:ext cx="10613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일반적인 게시판 리스트 페이지에서 게시물 제목을 일정 길이로 잘랐을 때, </a:t>
            </a:r>
            <a:r>
              <a:rPr lang="ko-KR" altLang="en-US" dirty="0" err="1"/>
              <a:t>title속성에</a:t>
            </a:r>
            <a:r>
              <a:rPr lang="ko-KR" altLang="en-US" dirty="0"/>
              <a:t> 전체 제목을 넣어주면, 해당 게시물을 클릭할 필요 없이 마우스 오버만으로 전체 제목을 볼 수 있다.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1B4CA6C-3C1B-61A8-700D-6CEE764FB3C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4CA9C-AD79-4437-C580-3095820C488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0CFB4-4BF8-5AD6-D48F-F36B4631A49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5234" y="2002925"/>
            <a:ext cx="10743565" cy="161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>
              <a:lnSpc>
                <a:spcPct val="98800"/>
              </a:lnSpc>
              <a:spcBef>
                <a:spcPts val="2385"/>
              </a:spcBef>
            </a:pPr>
            <a:r>
              <a:rPr sz="2400" spc="844" dirty="0" err="1">
                <a:latin typeface="휴먼아미체"/>
                <a:cs typeface="휴먼아미체"/>
              </a:rPr>
              <a:t>이미지뿐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0" dirty="0">
                <a:latin typeface="휴먼아미체"/>
                <a:cs typeface="휴먼아미체"/>
              </a:rPr>
              <a:t>아니라</a:t>
            </a:r>
            <a:r>
              <a:rPr sz="2400" spc="52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a</a:t>
            </a:r>
            <a:r>
              <a:rPr sz="2400" spc="380" dirty="0">
                <a:latin typeface="휴먼아미체"/>
                <a:cs typeface="휴먼아미체"/>
              </a:rPr>
              <a:t>태그</a:t>
            </a:r>
            <a:r>
              <a:rPr sz="2400" spc="38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200" dirty="0">
                <a:latin typeface="한컴산뜻돋움"/>
                <a:cs typeface="한컴산뜻돋움"/>
              </a:rPr>
              <a:t>span</a:t>
            </a:r>
            <a:r>
              <a:rPr sz="2400" spc="200" dirty="0">
                <a:latin typeface="휴먼아미체"/>
                <a:cs typeface="휴먼아미체"/>
              </a:rPr>
              <a:t>태그</a:t>
            </a:r>
            <a:r>
              <a:rPr sz="2400" spc="20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td</a:t>
            </a:r>
            <a:r>
              <a:rPr sz="2400" spc="38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등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거의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대부분의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태그에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있고</a:t>
            </a:r>
            <a:r>
              <a:rPr sz="2400" spc="575" dirty="0">
                <a:latin typeface="한컴산뜻돋움"/>
                <a:cs typeface="한컴산뜻돋움"/>
              </a:rPr>
              <a:t>, </a:t>
            </a:r>
            <a:r>
              <a:rPr sz="2400" spc="650" dirty="0">
                <a:latin typeface="한컴산뜻돋움"/>
                <a:cs typeface="한컴산뜻돋움"/>
              </a:rPr>
              <a:t>“</a:t>
            </a:r>
            <a:r>
              <a:rPr sz="2400" spc="650" dirty="0">
                <a:latin typeface="휴먼아미체"/>
                <a:cs typeface="휴먼아미체"/>
              </a:rPr>
              <a:t>클릭하면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페이지로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이동합니다</a:t>
            </a:r>
            <a:r>
              <a:rPr sz="2400" spc="630" dirty="0">
                <a:latin typeface="한컴산뜻돋움"/>
                <a:cs typeface="한컴산뜻돋움"/>
              </a:rPr>
              <a:t>.”</a:t>
            </a:r>
            <a:r>
              <a:rPr sz="2400" spc="630" dirty="0">
                <a:latin typeface="휴먼아미체"/>
                <a:cs typeface="휴먼아미체"/>
              </a:rPr>
              <a:t>등의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간단한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풍선도움말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형식을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 </a:t>
            </a:r>
            <a:r>
              <a:rPr sz="2400" spc="900" dirty="0">
                <a:latin typeface="휴먼아미체"/>
                <a:cs typeface="휴먼아미체"/>
              </a:rPr>
              <a:t>특히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spc="1100" dirty="0">
                <a:latin typeface="휴먼아미체"/>
                <a:cs typeface="휴먼아미체"/>
              </a:rPr>
              <a:t>웹표준에서는</a:t>
            </a:r>
            <a:r>
              <a:rPr sz="3200" spc="-640" dirty="0">
                <a:latin typeface="휴먼아미체"/>
                <a:cs typeface="휴먼아미체"/>
              </a:rPr>
              <a:t> </a:t>
            </a:r>
            <a:r>
              <a:rPr sz="3200" spc="690" dirty="0">
                <a:latin typeface="한컴산뜻돋움"/>
                <a:cs typeface="한컴산뜻돋움"/>
              </a:rPr>
              <a:t>a</a:t>
            </a:r>
            <a:r>
              <a:rPr sz="3200" spc="690" dirty="0">
                <a:latin typeface="휴먼아미체"/>
                <a:cs typeface="휴먼아미체"/>
              </a:rPr>
              <a:t>태그에</a:t>
            </a:r>
            <a:r>
              <a:rPr sz="3200" spc="-630" dirty="0">
                <a:latin typeface="휴먼아미체"/>
                <a:cs typeface="휴먼아미체"/>
              </a:rPr>
              <a:t> </a:t>
            </a:r>
            <a:r>
              <a:rPr sz="3200" spc="-10" dirty="0">
                <a:latin typeface="한컴산뜻돋움"/>
                <a:cs typeface="한컴산뜻돋움"/>
              </a:rPr>
              <a:t>title</a:t>
            </a:r>
            <a:r>
              <a:rPr sz="3200" spc="-175" dirty="0">
                <a:latin typeface="한컴산뜻돋움"/>
                <a:cs typeface="한컴산뜻돋움"/>
              </a:rPr>
              <a:t> </a:t>
            </a:r>
            <a:r>
              <a:rPr sz="3200" spc="1260" dirty="0">
                <a:latin typeface="휴먼아미체"/>
                <a:cs typeface="휴먼아미체"/>
              </a:rPr>
              <a:t>속성은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860" dirty="0">
                <a:latin typeface="휴먼아미체"/>
                <a:cs typeface="휴먼아미체"/>
              </a:rPr>
              <a:t>필수항목</a:t>
            </a:r>
            <a:r>
              <a:rPr sz="2400" spc="860" dirty="0">
                <a:latin typeface="휴먼아미체"/>
                <a:cs typeface="휴먼아미체"/>
              </a:rPr>
              <a:t>이다</a:t>
            </a:r>
            <a:r>
              <a:rPr sz="2400" spc="8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80"/>
              </a:spcBef>
            </a:pPr>
            <a:r>
              <a:rPr sz="2400" spc="869" dirty="0">
                <a:latin typeface="휴먼아미체"/>
                <a:cs typeface="휴먼아미체"/>
              </a:rPr>
              <a:t>링크주소에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대한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설명을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넣어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링크주소에도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의미를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부여할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362" y="2058225"/>
            <a:ext cx="233172" cy="233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4DD52-06F9-B49F-70CA-7058F97630C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4C24-1172-6CC8-BB2B-BE893F8D616A}"/>
              </a:ext>
            </a:extLst>
          </p:cNvPr>
          <p:cNvSpPr txBox="1"/>
          <p:nvPr/>
        </p:nvSpPr>
        <p:spPr>
          <a:xfrm>
            <a:off x="364671" y="10315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TITLE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88A844-FF08-DD84-BA04-810501038B9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314B19-7461-40F8-D295-CC3CD31F3F9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CA463-9596-C8E2-69EA-A2AF05819F2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3564" y="1480649"/>
            <a:ext cx="9847465" cy="722634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3200" b="1" spc="-60" dirty="0" err="1">
                <a:latin typeface="나눔스퀘어 Bold"/>
                <a:cs typeface="나눔스퀘어 Bold"/>
              </a:rPr>
              <a:t>이미지의</a:t>
            </a:r>
            <a:r>
              <a:rPr sz="3200" b="1" spc="-135" dirty="0">
                <a:latin typeface="나눔스퀘어 Bold"/>
                <a:cs typeface="나눔스퀘어 Bold"/>
              </a:rPr>
              <a:t> </a:t>
            </a:r>
            <a:r>
              <a:rPr sz="3200" b="1" spc="-20" dirty="0">
                <a:latin typeface="나눔스퀘어 Bold"/>
                <a:cs typeface="나눔스퀘어 Bold"/>
              </a:rPr>
              <a:t>배치</a:t>
            </a:r>
            <a:r>
              <a:rPr sz="3200" b="1" spc="-95" dirty="0">
                <a:latin typeface="나눔스퀘어 Bold"/>
                <a:cs typeface="나눔스퀘어 Bold"/>
              </a:rPr>
              <a:t> </a:t>
            </a:r>
            <a:r>
              <a:rPr sz="3200" b="1" spc="300" dirty="0">
                <a:latin typeface="나눔스퀘어 Bold"/>
                <a:cs typeface="나눔스퀘어 Bold"/>
              </a:rPr>
              <a:t>방법</a:t>
            </a:r>
            <a:r>
              <a:rPr sz="2400" spc="300" dirty="0">
                <a:latin typeface="휴먼아미체"/>
                <a:cs typeface="휴먼아미체"/>
              </a:rPr>
              <a:t>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FF0000"/>
                </a:solidFill>
                <a:latin typeface="한컴산뜻돋움"/>
                <a:cs typeface="한컴산뜻돋움"/>
              </a:rPr>
              <a:t>align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 err="1">
                <a:latin typeface="휴먼아미체"/>
                <a:cs typeface="휴먼아미체"/>
              </a:rPr>
              <a:t>사용해서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50" dirty="0" err="1">
                <a:latin typeface="휴먼아미체"/>
                <a:cs typeface="휴먼아미체"/>
              </a:rPr>
              <a:t>지정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795638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63429" y="3624534"/>
            <a:ext cx="3867150" cy="2451100"/>
            <a:chOff x="6175057" y="3820477"/>
            <a:chExt cx="3867150" cy="2451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4392" y="3874830"/>
              <a:ext cx="3118771" cy="198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79820" y="3825240"/>
              <a:ext cx="3857625" cy="2441575"/>
            </a:xfrm>
            <a:custGeom>
              <a:avLst/>
              <a:gdLst/>
              <a:ahLst/>
              <a:cxnLst/>
              <a:rect l="l" t="t" r="r" b="b"/>
              <a:pathLst>
                <a:path w="3857625" h="2441575">
                  <a:moveTo>
                    <a:pt x="0" y="0"/>
                  </a:moveTo>
                  <a:lnTo>
                    <a:pt x="3857244" y="0"/>
                  </a:lnTo>
                  <a:lnTo>
                    <a:pt x="3857244" y="2441448"/>
                  </a:lnTo>
                  <a:lnTo>
                    <a:pt x="0" y="244144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09779" y="3633868"/>
            <a:ext cx="3918585" cy="2740025"/>
            <a:chOff x="2121407" y="3829811"/>
            <a:chExt cx="3918585" cy="27400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06" y="3883485"/>
              <a:ext cx="3074250" cy="20038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25979" y="3834383"/>
              <a:ext cx="3909060" cy="2432685"/>
            </a:xfrm>
            <a:custGeom>
              <a:avLst/>
              <a:gdLst/>
              <a:ahLst/>
              <a:cxnLst/>
              <a:rect l="l" t="t" r="r" b="b"/>
              <a:pathLst>
                <a:path w="3909060" h="2432685">
                  <a:moveTo>
                    <a:pt x="0" y="0"/>
                  </a:moveTo>
                  <a:lnTo>
                    <a:pt x="3909060" y="0"/>
                  </a:lnTo>
                  <a:lnTo>
                    <a:pt x="3909060" y="2432304"/>
                  </a:lnTo>
                  <a:lnTo>
                    <a:pt x="0" y="243230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1051" y="6262116"/>
              <a:ext cx="3509771" cy="30732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01B7C0B-F465-1487-5383-DDFAB74C45C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A649D-D2B7-CB98-5E1E-5998ECEA73EE}"/>
              </a:ext>
            </a:extLst>
          </p:cNvPr>
          <p:cNvSpPr txBox="1"/>
          <p:nvPr/>
        </p:nvSpPr>
        <p:spPr>
          <a:xfrm>
            <a:off x="399177" y="969882"/>
            <a:ext cx="230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ALIGN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9C4C4-D975-AE55-12BA-F6E8460DE8F2}"/>
              </a:ext>
            </a:extLst>
          </p:cNvPr>
          <p:cNvSpPr txBox="1"/>
          <p:nvPr/>
        </p:nvSpPr>
        <p:spPr>
          <a:xfrm>
            <a:off x="399177" y="2403595"/>
            <a:ext cx="11166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가로 배치 방법은 </a:t>
            </a:r>
            <a:r>
              <a:rPr lang="ko-KR" altLang="en-US" dirty="0" err="1"/>
              <a:t>left와</a:t>
            </a:r>
            <a:r>
              <a:rPr lang="ko-KR" altLang="en-US" dirty="0"/>
              <a:t> </a:t>
            </a:r>
            <a:r>
              <a:rPr lang="ko-KR" altLang="en-US" dirty="0" err="1"/>
              <a:t>right</a:t>
            </a:r>
            <a:r>
              <a:rPr lang="ko-KR" altLang="en-US" dirty="0"/>
              <a:t> 중에서 선택할 수 있고 세로 배치 방법은 </a:t>
            </a:r>
            <a:r>
              <a:rPr lang="ko-KR" altLang="en-US" dirty="0" err="1"/>
              <a:t>top</a:t>
            </a:r>
            <a:r>
              <a:rPr lang="ko-KR" altLang="en-US" dirty="0"/>
              <a:t>, </a:t>
            </a:r>
            <a:r>
              <a:rPr lang="ko-KR" altLang="en-US" dirty="0" err="1"/>
              <a:t>middle</a:t>
            </a:r>
            <a:r>
              <a:rPr lang="ko-KR" altLang="en-US" dirty="0"/>
              <a:t>, </a:t>
            </a:r>
            <a:r>
              <a:rPr lang="ko-KR" altLang="en-US" dirty="0" err="1"/>
              <a:t>bottom</a:t>
            </a:r>
            <a:endParaRPr lang="ko-KR" altLang="en-US" dirty="0"/>
          </a:p>
          <a:p>
            <a:r>
              <a:rPr lang="ko-KR" altLang="en-US" dirty="0"/>
              <a:t>중에서 선택할 수 있다. 특히 이미지 바로 옆에 텍스트가 오게 하려면 IMG 태그의 </a:t>
            </a:r>
            <a:r>
              <a:rPr lang="ko-KR" altLang="en-US" dirty="0" err="1"/>
              <a:t>align</a:t>
            </a:r>
            <a:r>
              <a:rPr lang="ko-KR" altLang="en-US" dirty="0"/>
              <a:t> 속성을 사용해서 이미지 위치를 정렬하면 된다.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D1F51C-A5E1-289C-81EE-99A9B647C22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8BDCB9-C3E6-89B0-A5C8-03C1E4BBB0A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36882-D49F-6629-1497-872772BECDA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46" y="2105799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4532" y="1655064"/>
            <a:ext cx="10782935" cy="427187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431800" marR="5080" indent="-635">
              <a:lnSpc>
                <a:spcPct val="100499"/>
              </a:lnSpc>
              <a:spcBef>
                <a:spcPts val="2255"/>
              </a:spcBef>
            </a:pPr>
            <a:r>
              <a:rPr sz="2400" b="1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border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주위의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spc="1105" dirty="0">
                <a:latin typeface="휴먼아미체"/>
                <a:cs typeface="휴먼아미체"/>
              </a:rPr>
              <a:t>테두리선을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025" dirty="0">
                <a:latin typeface="휴먼아미체"/>
                <a:cs typeface="휴먼아미체"/>
              </a:rPr>
              <a:t>조절</a:t>
            </a:r>
            <a:r>
              <a:rPr sz="2400" spc="1025" dirty="0">
                <a:latin typeface="휴먼아미체"/>
                <a:cs typeface="휴먼아미체"/>
              </a:rPr>
              <a:t>하는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45" dirty="0">
                <a:latin typeface="휴먼아미체"/>
                <a:cs typeface="휴먼아미체"/>
              </a:rPr>
              <a:t>것이다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따로 </a:t>
            </a:r>
            <a:r>
              <a:rPr sz="2400" spc="740" dirty="0">
                <a:latin typeface="휴먼아미체"/>
                <a:cs typeface="휴먼아미체"/>
              </a:rPr>
              <a:t>설정하지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않거나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95" dirty="0">
                <a:latin typeface="한컴산뜻돋움"/>
                <a:cs typeface="한컴산뜻돋움"/>
              </a:rPr>
              <a:t>border=0</a:t>
            </a:r>
            <a:r>
              <a:rPr sz="2400" spc="195" dirty="0">
                <a:latin typeface="휴먼아미체"/>
                <a:cs typeface="휴먼아미체"/>
              </a:rPr>
              <a:t>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지정하면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주변에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테두리선이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나타나지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않는다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통해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테두리선을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표시할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두께를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조절할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있으므로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간단한 </a:t>
            </a:r>
            <a:r>
              <a:rPr sz="2400" spc="585" dirty="0">
                <a:latin typeface="휴먼아미체"/>
                <a:cs typeface="휴먼아미체"/>
              </a:rPr>
              <a:t>액자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색상은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검은색이며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335" dirty="0">
                <a:latin typeface="한컴산뜻돋움"/>
                <a:cs typeface="한컴산뜻돋움"/>
              </a:rPr>
              <a:t>HTML</a:t>
            </a:r>
            <a:r>
              <a:rPr sz="2400" spc="335" dirty="0">
                <a:latin typeface="휴먼아미체"/>
                <a:cs typeface="휴먼아미체"/>
              </a:rPr>
              <a:t>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색상을 </a:t>
            </a:r>
            <a:r>
              <a:rPr sz="2400" spc="819" dirty="0">
                <a:latin typeface="휴먼아미체"/>
                <a:cs typeface="휴먼아미체"/>
              </a:rPr>
              <a:t>조절할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2150" dirty="0">
              <a:latin typeface="한컴산뜻돋움"/>
              <a:cs typeface="한컴산뜻돋움"/>
            </a:endParaRPr>
          </a:p>
          <a:p>
            <a:pPr marL="431800" marR="109855">
              <a:lnSpc>
                <a:spcPct val="101000"/>
              </a:lnSpc>
            </a:pP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색상이나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조절하려면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spc="1115" dirty="0">
                <a:latin typeface="휴먼아미체"/>
                <a:cs typeface="휴먼아미체"/>
              </a:rPr>
              <a:t>스타일시트</a:t>
            </a:r>
            <a:r>
              <a:rPr sz="2400" spc="1115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이용해야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 </a:t>
            </a:r>
            <a:r>
              <a:rPr sz="2400" spc="585" dirty="0">
                <a:latin typeface="휴먼아미체"/>
                <a:cs typeface="휴먼아미체"/>
              </a:rPr>
              <a:t>아래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예제에서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보는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것처럼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&lt;IMG&gt;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style="</a:t>
            </a:r>
            <a:r>
              <a:rPr sz="24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spc="235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r>
              <a:rPr sz="2400" spc="235" dirty="0">
                <a:latin typeface="한컴산뜻돋움"/>
                <a:cs typeface="한컴산뜻돋움"/>
              </a:rPr>
              <a:t>:</a:t>
            </a:r>
            <a:r>
              <a:rPr sz="2400" spc="235" dirty="0">
                <a:latin typeface="휴먼아미체"/>
                <a:cs typeface="휴먼아미체"/>
              </a:rPr>
              <a:t>스타일</a:t>
            </a:r>
            <a:r>
              <a:rPr sz="2400" spc="235" dirty="0">
                <a:latin typeface="한컴산뜻돋움"/>
                <a:cs typeface="한컴산뜻돋움"/>
              </a:rPr>
              <a:t>;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border- </a:t>
            </a:r>
            <a:r>
              <a:rPr sz="2400" spc="114" dirty="0">
                <a:solidFill>
                  <a:srgbClr val="00AFEF"/>
                </a:solidFill>
                <a:latin typeface="한컴산뜻돋움"/>
                <a:cs typeface="한컴산뜻돋움"/>
              </a:rPr>
              <a:t>color</a:t>
            </a:r>
            <a:r>
              <a:rPr sz="2400" spc="114" dirty="0">
                <a:latin typeface="한컴산뜻돋움"/>
                <a:cs typeface="한컴산뜻돋움"/>
              </a:rPr>
              <a:t>:</a:t>
            </a:r>
            <a:r>
              <a:rPr sz="2400" spc="114" dirty="0">
                <a:latin typeface="휴먼아미체"/>
                <a:cs typeface="휴먼아미체"/>
              </a:rPr>
              <a:t>색상</a:t>
            </a:r>
            <a:r>
              <a:rPr sz="2400" spc="114" dirty="0">
                <a:latin typeface="한컴산뜻돋움"/>
                <a:cs typeface="한컴산뜻돋움"/>
              </a:rPr>
              <a:t>;</a:t>
            </a:r>
            <a:r>
              <a:rPr sz="2400" spc="-4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spc="195" dirty="0">
                <a:solidFill>
                  <a:srgbClr val="00AFEF"/>
                </a:solidFill>
                <a:latin typeface="한컴산뜻돋움"/>
                <a:cs typeface="한컴산뜻돋움"/>
              </a:rPr>
              <a:t>width</a:t>
            </a:r>
            <a:r>
              <a:rPr sz="2400" spc="195" dirty="0">
                <a:latin typeface="한컴산뜻돋움"/>
                <a:cs typeface="한컴산뜻돋움"/>
              </a:rPr>
              <a:t>:</a:t>
            </a:r>
            <a:r>
              <a:rPr sz="2400" spc="195" dirty="0">
                <a:latin typeface="휴먼아미체"/>
                <a:cs typeface="휴먼아미체"/>
              </a:rPr>
              <a:t>굵기</a:t>
            </a:r>
            <a:r>
              <a:rPr sz="2400" spc="195" dirty="0">
                <a:latin typeface="한컴산뜻돋움"/>
                <a:cs typeface="한컴산뜻돋움"/>
              </a:rPr>
              <a:t>"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형식을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추가하면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445" dirty="0">
                <a:latin typeface="휴먼아미체"/>
                <a:cs typeface="휴먼아미체"/>
              </a:rPr>
              <a:t>된다</a:t>
            </a:r>
            <a:r>
              <a:rPr sz="2400" spc="44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005"/>
              </a:spcBef>
            </a:pPr>
            <a:r>
              <a:rPr sz="2400" spc="750" dirty="0">
                <a:latin typeface="휴먼아미체"/>
                <a:cs typeface="휴먼아미체"/>
              </a:rPr>
              <a:t>테두리선과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관련된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속성과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속성값은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946" y="4285858"/>
            <a:ext cx="233172" cy="233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EE1B6-F4E0-EF32-3640-ABE93E4893C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90694-F6B8-9875-2017-2EC58BF37346}"/>
              </a:ext>
            </a:extLst>
          </p:cNvPr>
          <p:cNvSpPr txBox="1"/>
          <p:nvPr/>
        </p:nvSpPr>
        <p:spPr>
          <a:xfrm>
            <a:off x="393734" y="9834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BORDER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85EBB1-A42E-854E-2346-55379AB176A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2FF52-3245-C5F2-0A4E-96DEBD6D8B5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78359-AE4F-1316-8B67-E427964EA95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DFA713A8-A0EE-7439-352E-C4EE6F6DDED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7B3D1A-ACF4-A32A-F595-AD3109E2FF9D}"/>
              </a:ext>
            </a:extLst>
          </p:cNvPr>
          <p:cNvSpPr txBox="1"/>
          <p:nvPr/>
        </p:nvSpPr>
        <p:spPr>
          <a:xfrm>
            <a:off x="393734" y="9834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BORDER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EDCF1E7-1527-1B10-34E8-D9B2FADA07B8}"/>
              </a:ext>
            </a:extLst>
          </p:cNvPr>
          <p:cNvSpPr txBox="1"/>
          <p:nvPr/>
        </p:nvSpPr>
        <p:spPr>
          <a:xfrm>
            <a:off x="451758" y="16913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/>
              <a:t>border-style</a:t>
            </a:r>
            <a:endParaRPr lang="ko-KR" altLang="en-US" sz="3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511CB-19E2-D7AA-FD24-B1AC94D57445}"/>
              </a:ext>
            </a:extLst>
          </p:cNvPr>
          <p:cNvSpPr txBox="1"/>
          <p:nvPr/>
        </p:nvSpPr>
        <p:spPr>
          <a:xfrm>
            <a:off x="451758" y="2276090"/>
            <a:ext cx="10776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dashed</a:t>
            </a:r>
            <a:r>
              <a:rPr lang="ko-KR" altLang="en-US" dirty="0"/>
              <a:t>(대시), </a:t>
            </a:r>
            <a:r>
              <a:rPr lang="ko-KR" altLang="en-US" dirty="0" err="1"/>
              <a:t>dotted</a:t>
            </a:r>
            <a:r>
              <a:rPr lang="ko-KR" altLang="en-US" dirty="0"/>
              <a:t>(점선), </a:t>
            </a:r>
            <a:r>
              <a:rPr lang="ko-KR" altLang="en-US" dirty="0" err="1"/>
              <a:t>double</a:t>
            </a:r>
            <a:r>
              <a:rPr lang="ko-KR" altLang="en-US" dirty="0"/>
              <a:t>(</a:t>
            </a:r>
            <a:r>
              <a:rPr lang="ko-KR" altLang="en-US" dirty="0" err="1"/>
              <a:t>이중선</a:t>
            </a:r>
            <a:r>
              <a:rPr lang="ko-KR" altLang="en-US" dirty="0"/>
              <a:t>), </a:t>
            </a:r>
            <a:r>
              <a:rPr lang="ko-KR" altLang="en-US" dirty="0" err="1"/>
              <a:t>solid</a:t>
            </a:r>
            <a:r>
              <a:rPr lang="ko-KR" altLang="en-US" dirty="0"/>
              <a:t>(실선), </a:t>
            </a:r>
            <a:r>
              <a:rPr lang="ko-KR" altLang="en-US" dirty="0" err="1"/>
              <a:t>inset</a:t>
            </a:r>
            <a:r>
              <a:rPr lang="ko-KR" altLang="en-US" dirty="0"/>
              <a:t>(움푹 들어가 보이게), </a:t>
            </a:r>
            <a:r>
              <a:rPr lang="ko-KR" altLang="en-US" dirty="0" err="1"/>
              <a:t>outset</a:t>
            </a:r>
            <a:r>
              <a:rPr lang="ko-KR" altLang="en-US" dirty="0"/>
              <a:t>(볼록 솟아나 보이게)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227158-F369-64DD-AD7A-2300DC999C05}"/>
              </a:ext>
            </a:extLst>
          </p:cNvPr>
          <p:cNvSpPr txBox="1"/>
          <p:nvPr/>
        </p:nvSpPr>
        <p:spPr>
          <a:xfrm>
            <a:off x="451758" y="32824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/>
              <a:t>border-width</a:t>
            </a:r>
            <a:endParaRPr lang="ko-KR" altLang="en-US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4FE323-A4CD-4BF7-B84B-A9AFCA60625A}"/>
              </a:ext>
            </a:extLst>
          </p:cNvPr>
          <p:cNvSpPr txBox="1"/>
          <p:nvPr/>
        </p:nvSpPr>
        <p:spPr>
          <a:xfrm>
            <a:off x="451758" y="3857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thin</a:t>
            </a:r>
            <a:r>
              <a:rPr lang="ko-KR" altLang="en-US" dirty="0"/>
              <a:t>(얇게), </a:t>
            </a:r>
            <a:r>
              <a:rPr lang="ko-KR" altLang="en-US" dirty="0" err="1"/>
              <a:t>medium</a:t>
            </a:r>
            <a:r>
              <a:rPr lang="ko-KR" altLang="en-US" dirty="0"/>
              <a:t>(중간), </a:t>
            </a:r>
            <a:r>
              <a:rPr lang="ko-KR" altLang="en-US" dirty="0" err="1"/>
              <a:t>thick</a:t>
            </a:r>
            <a:r>
              <a:rPr lang="ko-KR" altLang="en-US" dirty="0"/>
              <a:t> (굵게), 숫자(</a:t>
            </a:r>
            <a:r>
              <a:rPr lang="ko-KR" altLang="en-US" dirty="0" err="1"/>
              <a:t>픽셀값</a:t>
            </a:r>
            <a:r>
              <a:rPr lang="ko-KR" altLang="en-US" dirty="0"/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0974D3-E3CD-719A-A727-BAE7D69968FF}"/>
              </a:ext>
            </a:extLst>
          </p:cNvPr>
          <p:cNvSpPr txBox="1"/>
          <p:nvPr/>
        </p:nvSpPr>
        <p:spPr>
          <a:xfrm>
            <a:off x="451758" y="476289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/>
              <a:t>border-color</a:t>
            </a:r>
            <a:endParaRPr lang="ko-KR" altLang="en-US" sz="3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F64F82-07E8-45D7-BEF6-0888B1DC2EEF}"/>
              </a:ext>
            </a:extLst>
          </p:cNvPr>
          <p:cNvSpPr txBox="1"/>
          <p:nvPr/>
        </p:nvSpPr>
        <p:spPr>
          <a:xfrm>
            <a:off x="451758" y="5405148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색상 이름, </a:t>
            </a:r>
            <a:r>
              <a:rPr lang="ko-KR" altLang="en-US" dirty="0" err="1"/>
              <a:t>색상값</a:t>
            </a:r>
            <a:endParaRPr lang="ko-KR" altLang="en-US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1F0A1AA-6AB9-C6F8-C1E4-FE6F574C720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6B57353-7DDD-BEB7-17F4-6BA480A135C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972CEA-18BD-1040-3EEB-23CD49F4744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2921" y="2037674"/>
            <a:ext cx="4375785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4297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src="cherry.jpg" </a:t>
            </a:r>
            <a:r>
              <a:rPr sz="2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style="border- style:dotted;border- width:10;</a:t>
            </a:r>
            <a:endParaRPr sz="2800" dirty="0">
              <a:solidFill>
                <a:srgbClr val="FF0000"/>
              </a:solidFill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color:red"&gt;</a:t>
            </a:r>
            <a:endParaRPr sz="28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src="cherry.jpg" style="border- </a:t>
            </a:r>
            <a:r>
              <a:rPr sz="28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style:solid;border-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width:5; </a:t>
            </a:r>
            <a:r>
              <a:rPr sz="28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color:pink"&gt;</a:t>
            </a:r>
            <a:endParaRPr sz="28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25667" y="2040635"/>
            <a:ext cx="3944620" cy="4498975"/>
            <a:chOff x="5725667" y="2040635"/>
            <a:chExt cx="3944620" cy="44989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8268" y="2040635"/>
              <a:ext cx="2191511" cy="21686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8267" y="4367783"/>
              <a:ext cx="2171699" cy="2171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5667" y="2531363"/>
              <a:ext cx="1484376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5667" y="4873751"/>
              <a:ext cx="1484376" cy="94945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C468E60-F98E-83DB-D4C0-2CD94586FFC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233C3-1BF5-B5B4-C504-16CCDBC8F3B8}"/>
              </a:ext>
            </a:extLst>
          </p:cNvPr>
          <p:cNvSpPr txBox="1"/>
          <p:nvPr/>
        </p:nvSpPr>
        <p:spPr>
          <a:xfrm>
            <a:off x="393734" y="9834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BORDER</a:t>
            </a:r>
            <a:r>
              <a:rPr lang="en-US" altLang="ko-KR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속성</a:t>
            </a:r>
            <a:endParaRPr lang="ko-KR" altLang="en-US" sz="2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A0597B-23F8-F14E-B94F-0D1DF2C143A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A146A2-9EFB-BDEC-0033-411DE892B34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15735-4DFE-FC5F-A28D-67DF49B7CCC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805" y="1876274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77012" y="2575560"/>
            <a:ext cx="11343640" cy="4282440"/>
            <a:chOff x="477012" y="2575560"/>
            <a:chExt cx="11343640" cy="42824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12" y="2575560"/>
              <a:ext cx="11343130" cy="4282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772" y="3822192"/>
              <a:ext cx="1048511" cy="480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808" y="4303166"/>
              <a:ext cx="1216151" cy="5412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255" y="3790188"/>
              <a:ext cx="944879" cy="6766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0805" y="1801164"/>
            <a:ext cx="10855325" cy="446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ts val="2840"/>
              </a:lnSpc>
              <a:spcBef>
                <a:spcPts val="2350"/>
              </a:spcBef>
            </a:pPr>
            <a:r>
              <a:rPr sz="2400" spc="-10" dirty="0">
                <a:latin typeface="한컴산뜻돋움"/>
                <a:cs typeface="한컴산뜻돋움"/>
              </a:rPr>
              <a:t>figure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이미지</a:t>
            </a:r>
            <a:r>
              <a:rPr sz="2400" spc="58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그래프</a:t>
            </a:r>
            <a:r>
              <a:rPr sz="2400" spc="64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사진</a:t>
            </a:r>
            <a:r>
              <a:rPr sz="2400" spc="47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예제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코드</a:t>
            </a:r>
            <a:r>
              <a:rPr sz="2400" spc="68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비디오</a:t>
            </a:r>
            <a:r>
              <a:rPr sz="2400" spc="64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일반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텍스트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등을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하나로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묶어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ts val="3800"/>
              </a:lnSpc>
            </a:pPr>
            <a:r>
              <a:rPr sz="3200" spc="1375" dirty="0">
                <a:latin typeface="휴먼아미체"/>
                <a:cs typeface="휴먼아미체"/>
              </a:rPr>
              <a:t>블록을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085" dirty="0">
                <a:latin typeface="휴먼아미체"/>
                <a:cs typeface="휴먼아미체"/>
              </a:rPr>
              <a:t>형성하고</a:t>
            </a:r>
            <a:r>
              <a:rPr sz="3200" spc="-625" dirty="0">
                <a:latin typeface="휴먼아미체"/>
                <a:cs typeface="휴먼아미체"/>
              </a:rPr>
              <a:t> </a:t>
            </a:r>
            <a:r>
              <a:rPr sz="3200" spc="1045" dirty="0">
                <a:latin typeface="휴먼아미체"/>
                <a:cs typeface="휴먼아미체"/>
              </a:rPr>
              <a:t>캡션을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1085" dirty="0">
                <a:latin typeface="휴먼아미체"/>
                <a:cs typeface="휴먼아미체"/>
              </a:rPr>
              <a:t>포함시켜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1160" dirty="0">
                <a:latin typeface="휴먼아미체"/>
                <a:cs typeface="휴먼아미체"/>
              </a:rPr>
              <a:t>서로의</a:t>
            </a:r>
            <a:r>
              <a:rPr sz="3200" spc="-625" dirty="0">
                <a:latin typeface="휴먼아미체"/>
                <a:cs typeface="휴먼아미체"/>
              </a:rPr>
              <a:t> </a:t>
            </a:r>
            <a:r>
              <a:rPr sz="3200" spc="980" dirty="0">
                <a:latin typeface="휴먼아미체"/>
                <a:cs typeface="휴먼아미체"/>
              </a:rPr>
              <a:t>관계를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980" dirty="0">
                <a:latin typeface="휴먼아미체"/>
                <a:cs typeface="휴먼아미체"/>
              </a:rPr>
              <a:t>명확히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180" dirty="0">
                <a:latin typeface="휴먼아미체"/>
                <a:cs typeface="휴먼아미체"/>
              </a:rPr>
              <a:t>구조화</a:t>
            </a:r>
            <a:endParaRPr sz="3200" dirty="0">
              <a:latin typeface="휴먼아미체"/>
              <a:cs typeface="휴먼아미체"/>
            </a:endParaRPr>
          </a:p>
          <a:p>
            <a:pPr marL="431800" marR="5080">
              <a:lnSpc>
                <a:spcPct val="100000"/>
              </a:lnSpc>
              <a:spcBef>
                <a:spcPts val="80"/>
              </a:spcBef>
            </a:pPr>
            <a:r>
              <a:rPr sz="2400" spc="545" dirty="0">
                <a:latin typeface="휴먼아미체"/>
                <a:cs typeface="휴먼아미체"/>
              </a:rPr>
              <a:t>시킨다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반드시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메인이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삽입될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필요는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없으며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페이지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옆이나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참조용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별도 </a:t>
            </a:r>
            <a:r>
              <a:rPr sz="2400" spc="685" dirty="0">
                <a:latin typeface="휴먼아미체"/>
                <a:cs typeface="휴먼아미체"/>
              </a:rPr>
              <a:t>페이지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등에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넣어도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크게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상관없는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내용을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지정할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 dirty="0">
              <a:latin typeface="한컴산뜻돋움"/>
              <a:cs typeface="한컴산뜻돋움"/>
            </a:endParaRPr>
          </a:p>
          <a:p>
            <a:pPr marL="919480">
              <a:lnSpc>
                <a:spcPct val="100000"/>
              </a:lnSpc>
            </a:pPr>
            <a:r>
              <a:rPr sz="2400" b="1" spc="-25" dirty="0">
                <a:solidFill>
                  <a:srgbClr val="FFFFFF"/>
                </a:solidFill>
                <a:latin typeface="나눔스퀘어 Bold"/>
                <a:cs typeface="나눔스퀘어 Bold"/>
              </a:rPr>
              <a:t>형식</a:t>
            </a:r>
            <a:endParaRPr sz="2400" dirty="0">
              <a:latin typeface="나눔스퀘어 Bold"/>
              <a:cs typeface="나눔스퀘어 Bold"/>
            </a:endParaRPr>
          </a:p>
          <a:p>
            <a:pPr marL="1237615">
              <a:lnSpc>
                <a:spcPct val="100000"/>
              </a:lnSpc>
              <a:spcBef>
                <a:spcPts val="2030"/>
              </a:spcBef>
            </a:pP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&lt;figure&gt;</a:t>
            </a:r>
            <a:endParaRPr sz="2800" dirty="0">
              <a:latin typeface="한컴산뜻돋움"/>
              <a:cs typeface="한컴산뜻돋움"/>
            </a:endParaRPr>
          </a:p>
          <a:p>
            <a:pPr marL="1237615">
              <a:lnSpc>
                <a:spcPct val="100000"/>
              </a:lnSpc>
            </a:pP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&lt;figcaption&gt;HTML5</a:t>
            </a:r>
            <a:r>
              <a:rPr sz="28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135" dirty="0">
                <a:solidFill>
                  <a:srgbClr val="001F5F"/>
                </a:solidFill>
                <a:latin typeface="휴먼아미체"/>
                <a:cs typeface="휴먼아미체"/>
              </a:rPr>
              <a:t>로고</a:t>
            </a:r>
            <a:r>
              <a:rPr sz="2800" spc="135" dirty="0">
                <a:solidFill>
                  <a:srgbClr val="001F5F"/>
                </a:solidFill>
                <a:latin typeface="한컴산뜻돋움"/>
                <a:cs typeface="한컴산뜻돋움"/>
              </a:rPr>
              <a:t>&lt;/figcaption&gt;</a:t>
            </a:r>
            <a:endParaRPr sz="2800" dirty="0">
              <a:latin typeface="한컴산뜻돋움"/>
              <a:cs typeface="한컴산뜻돋움"/>
            </a:endParaRPr>
          </a:p>
          <a:p>
            <a:pPr marL="1237615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src="logo.gif"&gt;</a:t>
            </a:r>
            <a:endParaRPr sz="2800" dirty="0">
              <a:latin typeface="한컴산뜻돋움"/>
              <a:cs typeface="한컴산뜻돋움"/>
            </a:endParaRPr>
          </a:p>
          <a:p>
            <a:pPr marL="123761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&lt;/figure&gt;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3A0B1-09C0-C6D1-F30B-E0F3CC3F550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E1621-85FE-B47D-58DB-92F7D3CFA256}"/>
              </a:ext>
            </a:extLst>
          </p:cNvPr>
          <p:cNvSpPr txBox="1"/>
          <p:nvPr/>
        </p:nvSpPr>
        <p:spPr>
          <a:xfrm>
            <a:off x="306648" y="9484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&lt;FIGURE&gt;</a:t>
            </a:r>
            <a:r>
              <a:rPr lang="en-US" altLang="ko-KR" sz="2400" b="1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태그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3984" y="1443048"/>
            <a:ext cx="11411585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>
              <a:lnSpc>
                <a:spcPts val="3240"/>
              </a:lnSpc>
              <a:spcBef>
                <a:spcPts val="2160"/>
              </a:spcBef>
            </a:pPr>
            <a:r>
              <a:rPr sz="2400" dirty="0" err="1">
                <a:latin typeface="한컴산뜻돋움"/>
                <a:cs typeface="한컴산뜻돋움"/>
              </a:rPr>
              <a:t>figcaption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익스플로러</a:t>
            </a:r>
            <a:r>
              <a:rPr sz="2400" spc="665" dirty="0">
                <a:latin typeface="한컴산뜻돋움"/>
                <a:cs typeface="한컴산뜻돋움"/>
              </a:rPr>
              <a:t>9,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파이어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폭스</a:t>
            </a:r>
            <a:r>
              <a:rPr sz="2400" spc="68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195" dirty="0">
                <a:latin typeface="휴먼아미체"/>
                <a:cs typeface="휴먼아미체"/>
              </a:rPr>
              <a:t>오페라</a:t>
            </a:r>
            <a:r>
              <a:rPr sz="2400" spc="195" dirty="0">
                <a:latin typeface="한컴산뜻돋움"/>
                <a:cs typeface="한컴산뜻돋움"/>
              </a:rPr>
              <a:t>(Opera),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크롬</a:t>
            </a:r>
            <a:r>
              <a:rPr sz="2400" spc="68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및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45" dirty="0">
                <a:latin typeface="한컴산뜻돋움"/>
                <a:cs typeface="한컴산뜻돋움"/>
              </a:rPr>
              <a:t>Safari</a:t>
            </a:r>
            <a:r>
              <a:rPr sz="2400" spc="145" dirty="0">
                <a:latin typeface="휴먼아미체"/>
                <a:cs typeface="휴먼아미체"/>
              </a:rPr>
              <a:t>에서 </a:t>
            </a:r>
            <a:r>
              <a:rPr sz="2400" spc="590" dirty="0">
                <a:latin typeface="휴먼아미체"/>
                <a:cs typeface="휴먼아미체"/>
              </a:rPr>
              <a:t>지원된다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800" b="1" spc="-70" dirty="0">
                <a:latin typeface="나눔스퀘어 Bold"/>
                <a:cs typeface="나눔스퀘어 Bold"/>
              </a:rPr>
              <a:t>익스플로러</a:t>
            </a:r>
            <a:r>
              <a:rPr sz="2800" b="1" spc="-70" dirty="0">
                <a:latin typeface="한컴산뜻돋움"/>
                <a:cs typeface="한컴산뜻돋움"/>
              </a:rPr>
              <a:t>8</a:t>
            </a:r>
            <a:r>
              <a:rPr sz="2800" b="1" spc="-114" dirty="0">
                <a:latin typeface="한컴산뜻돋움"/>
                <a:cs typeface="한컴산뜻돋움"/>
              </a:rPr>
              <a:t> </a:t>
            </a:r>
            <a:r>
              <a:rPr sz="2800" b="1" spc="-50" dirty="0">
                <a:latin typeface="나눔스퀘어 Bold"/>
                <a:cs typeface="나눔스퀘어 Bold"/>
              </a:rPr>
              <a:t>이전</a:t>
            </a:r>
            <a:r>
              <a:rPr sz="2800" b="1" spc="-95" dirty="0">
                <a:latin typeface="나눔스퀘어 Bold"/>
                <a:cs typeface="나눔스퀘어 Bold"/>
              </a:rPr>
              <a:t> </a:t>
            </a:r>
            <a:r>
              <a:rPr sz="2800" b="1" spc="-75" dirty="0">
                <a:latin typeface="나눔스퀘어 Bold"/>
                <a:cs typeface="나눔스퀘어 Bold"/>
              </a:rPr>
              <a:t>버전에서는</a:t>
            </a:r>
            <a:r>
              <a:rPr sz="2800" b="1" spc="-95" dirty="0">
                <a:latin typeface="나눔스퀘어 Bold"/>
                <a:cs typeface="나눔스퀘어 Bold"/>
              </a:rPr>
              <a:t> </a:t>
            </a:r>
            <a:r>
              <a:rPr sz="2800" b="1" spc="-10" dirty="0">
                <a:latin typeface="한컴산뜻돋움"/>
                <a:cs typeface="한컴산뜻돋움"/>
              </a:rPr>
              <a:t>&lt;figcaption&gt;</a:t>
            </a:r>
            <a:r>
              <a:rPr sz="2800" b="1" spc="-95" dirty="0">
                <a:latin typeface="한컴산뜻돋움"/>
                <a:cs typeface="한컴산뜻돋움"/>
              </a:rPr>
              <a:t> </a:t>
            </a:r>
            <a:r>
              <a:rPr sz="2800" b="1" spc="-60" dirty="0">
                <a:latin typeface="나눔스퀘어 Bold"/>
                <a:cs typeface="나눔스퀘어 Bold"/>
              </a:rPr>
              <a:t>태그를</a:t>
            </a:r>
            <a:r>
              <a:rPr sz="2800" b="1" spc="-95" dirty="0">
                <a:latin typeface="나눔스퀘어 Bold"/>
                <a:cs typeface="나눔스퀘어 Bold"/>
              </a:rPr>
              <a:t> </a:t>
            </a:r>
            <a:r>
              <a:rPr sz="2800" b="1" spc="-65" dirty="0">
                <a:latin typeface="나눔스퀘어 Bold"/>
                <a:cs typeface="나눔스퀘어 Bold"/>
              </a:rPr>
              <a:t>지원하지</a:t>
            </a:r>
            <a:r>
              <a:rPr sz="2800" b="1" spc="-80" dirty="0">
                <a:latin typeface="나눔스퀘어 Bold"/>
                <a:cs typeface="나눔스퀘어 Bold"/>
              </a:rPr>
              <a:t> </a:t>
            </a:r>
            <a:r>
              <a:rPr sz="2800" b="1" spc="-20" dirty="0">
                <a:latin typeface="나눔스퀘어 Bold"/>
                <a:cs typeface="나눔스퀘어 Bold"/>
              </a:rPr>
              <a:t>않는다</a:t>
            </a:r>
            <a:r>
              <a:rPr sz="2800" b="1" spc="-20" dirty="0">
                <a:latin typeface="한컴산뜻돋움"/>
                <a:cs typeface="한컴산뜻돋움"/>
              </a:rPr>
              <a:t>.</a:t>
            </a:r>
            <a:endParaRPr sz="28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7012" y="1549908"/>
            <a:ext cx="11343640" cy="5308600"/>
            <a:chOff x="477012" y="1549908"/>
            <a:chExt cx="11343640" cy="5308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64" y="1549908"/>
              <a:ext cx="233172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12" y="1758696"/>
              <a:ext cx="11343130" cy="50993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2776728"/>
              <a:ext cx="1046988" cy="478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012" y="3256180"/>
              <a:ext cx="1216151" cy="5427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984" y="2744724"/>
              <a:ext cx="944867" cy="676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10510" y="2794523"/>
            <a:ext cx="9864725" cy="381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나눔스퀘어 Bold"/>
                <a:cs typeface="나눔스퀘어 Bold"/>
              </a:rPr>
              <a:t>형식</a:t>
            </a:r>
            <a:endParaRPr sz="2400">
              <a:latin typeface="나눔스퀘어 Bold"/>
              <a:cs typeface="나눔스퀘어 Bold"/>
            </a:endParaRPr>
          </a:p>
          <a:p>
            <a:pPr marL="983615">
              <a:lnSpc>
                <a:spcPct val="100000"/>
              </a:lnSpc>
              <a:spcBef>
                <a:spcPts val="55"/>
              </a:spcBef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&lt;figure&gt;</a:t>
            </a:r>
            <a:endParaRPr sz="2800">
              <a:latin typeface="한컴산뜻돋움"/>
              <a:cs typeface="한컴산뜻돋움"/>
            </a:endParaRPr>
          </a:p>
          <a:p>
            <a:pPr marL="983615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  <a:hlinkClick r:id="rId7"/>
              </a:rPr>
              <a:t>http://placehold.it/300x200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alt="images</a:t>
            </a:r>
            <a:r>
              <a:rPr sz="28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1"&gt;</a:t>
            </a:r>
            <a:endParaRPr sz="2800">
              <a:latin typeface="한컴산뜻돋움"/>
              <a:cs typeface="한컴산뜻돋움"/>
            </a:endParaRPr>
          </a:p>
          <a:p>
            <a:pPr marL="983615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  <a:hlinkClick r:id="rId7"/>
              </a:rPr>
              <a:t>http://placehold.it/300x200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alt="images</a:t>
            </a:r>
            <a:r>
              <a:rPr sz="28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2"&gt;</a:t>
            </a:r>
            <a:endParaRPr sz="2800">
              <a:latin typeface="한컴산뜻돋움"/>
              <a:cs typeface="한컴산뜻돋움"/>
            </a:endParaRPr>
          </a:p>
          <a:p>
            <a:pPr marL="983615">
              <a:lnSpc>
                <a:spcPct val="100000"/>
              </a:lnSpc>
            </a:pP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&lt;figcaption&gt;</a:t>
            </a:r>
            <a:endParaRPr sz="2800">
              <a:latin typeface="한컴산뜻돋움"/>
              <a:cs typeface="한컴산뜻돋움"/>
            </a:endParaRPr>
          </a:p>
          <a:p>
            <a:pPr marL="983615">
              <a:lnSpc>
                <a:spcPct val="100000"/>
              </a:lnSpc>
            </a:pPr>
            <a:r>
              <a:rPr sz="2800" spc="910" dirty="0">
                <a:solidFill>
                  <a:srgbClr val="001F5F"/>
                </a:solidFill>
                <a:latin typeface="휴먼아미체"/>
                <a:cs typeface="휴먼아미체"/>
              </a:rPr>
              <a:t>사과는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60" dirty="0">
                <a:solidFill>
                  <a:srgbClr val="001F5F"/>
                </a:solidFill>
                <a:latin typeface="휴먼아미체"/>
                <a:cs typeface="휴먼아미체"/>
              </a:rPr>
              <a:t>장미종</a:t>
            </a:r>
            <a:r>
              <a:rPr sz="2800" spc="-5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00" dirty="0">
                <a:solidFill>
                  <a:srgbClr val="001F5F"/>
                </a:solidFill>
                <a:latin typeface="휴먼아미체"/>
                <a:cs typeface="휴먼아미체"/>
              </a:rPr>
              <a:t>맬러스</a:t>
            </a:r>
            <a:r>
              <a:rPr sz="2800" spc="-5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domestica,</a:t>
            </a:r>
            <a:endParaRPr sz="2800">
              <a:latin typeface="한컴산뜻돋움"/>
              <a:cs typeface="한컴산뜻돋움"/>
            </a:endParaRPr>
          </a:p>
          <a:p>
            <a:pPr marL="984250">
              <a:lnSpc>
                <a:spcPct val="100000"/>
              </a:lnSpc>
            </a:pPr>
            <a:r>
              <a:rPr sz="2800" spc="755" dirty="0">
                <a:solidFill>
                  <a:srgbClr val="001F5F"/>
                </a:solidFill>
                <a:latin typeface="휴먼아미체"/>
                <a:cs typeface="휴먼아미체"/>
              </a:rPr>
              <a:t>사과</a:t>
            </a:r>
            <a:r>
              <a:rPr sz="2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60" dirty="0">
                <a:solidFill>
                  <a:srgbClr val="001F5F"/>
                </a:solidFill>
                <a:latin typeface="휴먼아미체"/>
                <a:cs typeface="휴먼아미체"/>
              </a:rPr>
              <a:t>나무의</a:t>
            </a:r>
            <a:r>
              <a:rPr sz="2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pomaceous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835" dirty="0">
                <a:solidFill>
                  <a:srgbClr val="001F5F"/>
                </a:solidFill>
                <a:latin typeface="휴먼아미체"/>
                <a:cs typeface="휴먼아미체"/>
              </a:rPr>
              <a:t>과일입니다</a:t>
            </a:r>
            <a:endParaRPr sz="2800">
              <a:latin typeface="휴먼아미체"/>
              <a:cs typeface="휴먼아미체"/>
            </a:endParaRPr>
          </a:p>
          <a:p>
            <a:pPr marL="98425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&lt;/figcaption&gt;</a:t>
            </a:r>
            <a:endParaRPr sz="2800">
              <a:latin typeface="한컴산뜻돋움"/>
              <a:cs typeface="한컴산뜻돋움"/>
            </a:endParaRPr>
          </a:p>
          <a:p>
            <a:pPr marL="984250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&lt;/figure&gt;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ECB73-E1FA-E7BD-E0C3-8619A8EC9F38}"/>
              </a:ext>
            </a:extLst>
          </p:cNvPr>
          <p:cNvSpPr txBox="1"/>
          <p:nvPr/>
        </p:nvSpPr>
        <p:spPr>
          <a:xfrm>
            <a:off x="273555" y="9279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&lt;FIGCAPTION&gt;</a:t>
            </a:r>
            <a:r>
              <a:rPr lang="en-US" altLang="ko-KR" sz="2400" b="1" spc="-12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태그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C5597-F4E5-01A3-59EE-98DBE4B9F1D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52" y="1809552"/>
            <a:ext cx="233172" cy="231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4152" y="1788953"/>
            <a:ext cx="11262995" cy="11406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1793239">
              <a:lnSpc>
                <a:spcPct val="100000"/>
              </a:lnSpc>
              <a:spcBef>
                <a:spcPts val="2350"/>
              </a:spcBef>
            </a:pPr>
            <a:r>
              <a:rPr sz="2400" spc="835" dirty="0" err="1">
                <a:latin typeface="휴먼아미체"/>
                <a:cs typeface="휴먼아미체"/>
              </a:rPr>
              <a:t>웹문서를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싶은데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당장에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필요한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없다면 </a:t>
            </a:r>
            <a:r>
              <a:rPr sz="2400" spc="1030" dirty="0">
                <a:latin typeface="휴먼아미체"/>
                <a:cs typeface="휴먼아미체"/>
              </a:rPr>
              <a:t>좋은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방법이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3035"/>
              </a:lnSpc>
            </a:pPr>
            <a:r>
              <a:rPr sz="2400" spc="645" dirty="0">
                <a:latin typeface="휴먼아미체"/>
                <a:cs typeface="휴먼아미체"/>
              </a:rPr>
              <a:t>아래의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사이트는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이러한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경우에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원하는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크기의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spc="1125" dirty="0">
                <a:latin typeface="휴먼아미체"/>
                <a:cs typeface="휴먼아미체"/>
              </a:rPr>
              <a:t>이미지를</a:t>
            </a:r>
            <a:r>
              <a:rPr sz="3200" spc="-600" dirty="0">
                <a:latin typeface="휴먼아미체"/>
                <a:cs typeface="휴먼아미체"/>
              </a:rPr>
              <a:t> </a:t>
            </a:r>
            <a:r>
              <a:rPr sz="3200" spc="919" dirty="0">
                <a:latin typeface="휴먼아미체"/>
                <a:cs typeface="휴먼아미체"/>
              </a:rPr>
              <a:t>제공해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375" dirty="0">
                <a:latin typeface="휴먼아미체"/>
                <a:cs typeface="휴먼아미체"/>
              </a:rPr>
              <a:t>주는</a:t>
            </a:r>
            <a:r>
              <a:rPr sz="3200" spc="-595" dirty="0">
                <a:latin typeface="휴먼아미체"/>
                <a:cs typeface="휴먼아미체"/>
              </a:rPr>
              <a:t> </a:t>
            </a:r>
            <a:r>
              <a:rPr sz="3200" spc="775" dirty="0">
                <a:latin typeface="휴먼아미체"/>
                <a:cs typeface="휴먼아미체"/>
              </a:rPr>
              <a:t>사이트</a:t>
            </a:r>
            <a:r>
              <a:rPr sz="2400" spc="775" dirty="0">
                <a:latin typeface="휴먼아미체"/>
                <a:cs typeface="휴먼아미체"/>
              </a:rPr>
              <a:t>이다</a:t>
            </a:r>
            <a:r>
              <a:rPr sz="2400" spc="77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009" y="2998421"/>
            <a:ext cx="5151119" cy="3635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A0243-D8A6-8A6E-796B-2AF206CCCFC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99FF2-7744-4234-EE66-F66098C70E60}"/>
              </a:ext>
            </a:extLst>
          </p:cNvPr>
          <p:cNvSpPr txBox="1"/>
          <p:nvPr/>
        </p:nvSpPr>
        <p:spPr>
          <a:xfrm>
            <a:off x="351366" y="990507"/>
            <a:ext cx="6245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대체</a:t>
            </a:r>
            <a:r>
              <a:rPr lang="ko-KR" altLang="en-US" sz="2400" b="1" spc="-14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임시</a:t>
            </a:r>
            <a:r>
              <a:rPr lang="ko-KR" altLang="en-US" sz="2400" b="1" spc="-13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lang="ko-KR" altLang="en-US" sz="2400" b="1" spc="-12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사이트</a:t>
            </a:r>
            <a:r>
              <a:rPr lang="en-US" altLang="ko-KR" sz="2400" b="1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lang="ko-KR" altLang="en-US" sz="2400" b="1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placehold.it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BB2D51-0D10-EBE7-E59B-A484B242139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EE27C-9C81-7B71-89BA-7925F86CB59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B0930-BBC0-F74F-C361-8ABEE0AB1C2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1" y="2465615"/>
            <a:ext cx="485076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&lt;img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http://placehold.it/200x200"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000" dirty="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&lt;img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3"/>
              </a:rPr>
              <a:t>http://placehold.it/200x250"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0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23201" y="2460852"/>
            <a:ext cx="4474845" cy="3673475"/>
            <a:chOff x="6409753" y="1976437"/>
            <a:chExt cx="4474845" cy="36734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087" y="1985772"/>
              <a:ext cx="4459891" cy="36580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14515" y="1981200"/>
              <a:ext cx="4465320" cy="3663950"/>
            </a:xfrm>
            <a:custGeom>
              <a:avLst/>
              <a:gdLst/>
              <a:ahLst/>
              <a:cxnLst/>
              <a:rect l="l" t="t" r="r" b="b"/>
              <a:pathLst>
                <a:path w="4465320" h="3663950">
                  <a:moveTo>
                    <a:pt x="0" y="0"/>
                  </a:moveTo>
                  <a:lnTo>
                    <a:pt x="4465320" y="0"/>
                  </a:lnTo>
                  <a:lnTo>
                    <a:pt x="4465320" y="3663696"/>
                  </a:lnTo>
                  <a:lnTo>
                    <a:pt x="0" y="366369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1CC469-C11B-2C3D-ACC1-B08E1EA9F6F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3DD9D-B3F6-B4A0-898E-A8ABDEA1B94C}"/>
              </a:ext>
            </a:extLst>
          </p:cNvPr>
          <p:cNvSpPr txBox="1"/>
          <p:nvPr/>
        </p:nvSpPr>
        <p:spPr>
          <a:xfrm>
            <a:off x="351366" y="990507"/>
            <a:ext cx="6245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대체</a:t>
            </a:r>
            <a:r>
              <a:rPr lang="ko-KR" altLang="en-US" sz="2400" b="1" spc="-14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임시</a:t>
            </a:r>
            <a:r>
              <a:rPr lang="ko-KR" altLang="en-US" sz="2400" b="1" spc="-13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lang="ko-KR" altLang="en-US" sz="2400" b="1" spc="-12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사이트</a:t>
            </a:r>
            <a:r>
              <a:rPr lang="en-US" altLang="ko-KR" sz="2400" b="1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lang="ko-KR" altLang="en-US" sz="2400" b="1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placehold.it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D5E5B6-6E59-EA50-2DE2-585323548EA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CFAA41-559D-E2F0-1B78-A702818A25A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516CB-567D-691B-ED48-DF81377C2C6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웹 문서와 이미지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10133046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웹 페이지에서 사용할 수 있는 이미지 파일은 파일 크기가 크지 않으면서도 화질은 좋게 유지해야 하기 때문에 </a:t>
            </a:r>
            <a:br>
              <a:rPr lang="en-US" altLang="ko-KR" sz="1400"/>
            </a:br>
            <a:r>
              <a:rPr lang="ko-KR" altLang="en-US" sz="1400"/>
              <a:t>몇 가지 파일 형식만 사용할 수 있다</a:t>
            </a:r>
            <a:r>
              <a:rPr lang="en-US" altLang="ko-KR" sz="1400"/>
              <a:t>. </a:t>
            </a:r>
            <a:endParaRPr lang="ko-KR" altLang="en-US" sz="1400" dirty="0"/>
          </a:p>
        </p:txBody>
      </p:sp>
      <p:pic>
        <p:nvPicPr>
          <p:cNvPr id="36" name="_x169971024" descr="10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85" y="3138713"/>
            <a:ext cx="259466" cy="2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2868875"/>
            <a:ext cx="6894805" cy="2542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041ED-342C-1591-C27C-0D73A002173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D68AEC-797B-9388-5138-1F46AE9D374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C9AE62-1A49-BC27-FC2B-8493C720CDB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C7AA6-4316-D7A2-57D3-9930AA9143E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0483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배경삽입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49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4348" y="1121054"/>
            <a:ext cx="8112125" cy="185928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2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문서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전체에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삽입</a:t>
            </a:r>
            <a:endParaRPr sz="2400" dirty="0">
              <a:latin typeface="나눔스퀘어 Bold"/>
              <a:cs typeface="나눔스퀘어 Bold"/>
            </a:endParaRPr>
          </a:p>
          <a:p>
            <a:pPr marL="431800">
              <a:lnSpc>
                <a:spcPct val="100000"/>
              </a:lnSpc>
              <a:spcBef>
                <a:spcPts val="1650"/>
              </a:spcBef>
            </a:pP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삽입하기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위해서는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spc="-30" dirty="0">
                <a:latin typeface="한컴산뜻돋움"/>
                <a:cs typeface="한컴산뜻돋움"/>
              </a:rPr>
              <a:t>BODY</a:t>
            </a:r>
            <a:r>
              <a:rPr sz="3200" spc="-145" dirty="0">
                <a:latin typeface="한컴산뜻돋움"/>
                <a:cs typeface="한컴산뜻돋움"/>
              </a:rPr>
              <a:t> </a:t>
            </a:r>
            <a:r>
              <a:rPr sz="3200" spc="835" dirty="0">
                <a:latin typeface="휴먼아미체"/>
                <a:cs typeface="휴먼아미체"/>
              </a:rPr>
              <a:t>태그</a:t>
            </a:r>
            <a:r>
              <a:rPr sz="2400" spc="835" dirty="0">
                <a:latin typeface="휴먼아미체"/>
                <a:cs typeface="휴먼아미체"/>
              </a:rPr>
              <a:t>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스타일의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  <a:spcBef>
                <a:spcPts val="994"/>
              </a:spcBef>
            </a:pPr>
            <a:r>
              <a:rPr sz="3200" spc="-20" dirty="0">
                <a:latin typeface="한컴산뜻돋움"/>
                <a:cs typeface="한컴산뜻돋움"/>
              </a:rPr>
              <a:t>background-</a:t>
            </a:r>
            <a:r>
              <a:rPr sz="3200" dirty="0">
                <a:latin typeface="한컴산뜻돋움"/>
                <a:cs typeface="한컴산뜻돋움"/>
              </a:rPr>
              <a:t>image</a:t>
            </a:r>
            <a:r>
              <a:rPr sz="3200" spc="-110" dirty="0">
                <a:latin typeface="한컴산뜻돋움"/>
                <a:cs typeface="한컴산뜻돋움"/>
              </a:rPr>
              <a:t> </a:t>
            </a:r>
            <a:r>
              <a:rPr sz="3200" spc="1145" dirty="0">
                <a:latin typeface="휴먼아미체"/>
                <a:cs typeface="휴먼아미체"/>
              </a:rPr>
              <a:t>속성</a:t>
            </a:r>
            <a:r>
              <a:rPr sz="2400" spc="1145" dirty="0">
                <a:latin typeface="휴먼아미체"/>
                <a:cs typeface="휴먼아미체"/>
              </a:rPr>
              <a:t>을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2034322"/>
            <a:ext cx="233172" cy="231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5849" y="287032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5" y="2865119"/>
            <a:ext cx="219455" cy="219455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90425"/>
              </p:ext>
            </p:extLst>
          </p:nvPr>
        </p:nvGraphicFramePr>
        <p:xfrm>
          <a:off x="1227467" y="3150845"/>
          <a:ext cx="9501505" cy="3216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Old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in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250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New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in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&lt;BODY</a:t>
                      </a:r>
                      <a:r>
                        <a:rPr sz="1800" spc="-6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60" dirty="0">
                          <a:latin typeface="한컴산뜻돋움"/>
                          <a:cs typeface="한컴산뜻돋움"/>
                        </a:rPr>
                        <a:t>background=“</a:t>
                      </a:r>
                      <a:r>
                        <a:rPr sz="1800" spc="60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3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140" dirty="0">
                          <a:latin typeface="휴먼아미체"/>
                          <a:cs typeface="휴먼아미체"/>
                        </a:rPr>
                        <a:t>이미지”</a:t>
                      </a:r>
                      <a:r>
                        <a:rPr sz="1800" spc="140" dirty="0">
                          <a:latin typeface="한컴산뜻돋움"/>
                          <a:cs typeface="한컴산뜻돋움"/>
                        </a:rPr>
                        <a:t>&gt;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5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&lt;BODY</a:t>
                      </a:r>
                      <a:r>
                        <a:rPr sz="1800" spc="-7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style="background-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image:</a:t>
                      </a:r>
                      <a:r>
                        <a:rPr sz="1800" spc="-10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16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url(</a:t>
                      </a:r>
                      <a:r>
                        <a:rPr sz="1800" spc="160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280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28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);</a:t>
                      </a:r>
                      <a:r>
                        <a:rPr sz="1800" spc="280" dirty="0">
                          <a:latin typeface="한컴산뜻돋움"/>
                          <a:cs typeface="한컴산뜻돋움"/>
                        </a:rPr>
                        <a:t>&gt;</a:t>
                      </a:r>
                      <a:endParaRPr sz="1800" dirty="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5211" y="6374891"/>
            <a:ext cx="9278111" cy="307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78A9F-B18A-4207-22E7-D7ED841A9E9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이미지 삽입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81EDBD-039A-B808-E67C-A737813E37F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CA2240-5E53-9270-FC77-72DA9CAE12E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FF7F9-6784-5787-3498-681FBDF18EA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5534" y="995973"/>
            <a:ext cx="5796915" cy="366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2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문서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전체에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삽입</a:t>
            </a:r>
            <a:endParaRPr sz="2400" dirty="0">
              <a:latin typeface="나눔스퀘어 Bold"/>
              <a:cs typeface="나눔스퀘어 Bold"/>
            </a:endParaRPr>
          </a:p>
          <a:p>
            <a:pPr marL="431800" marR="944880">
              <a:lnSpc>
                <a:spcPct val="100000"/>
              </a:lnSpc>
              <a:spcBef>
                <a:spcPts val="1725"/>
              </a:spcBef>
            </a:pP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파일은 </a:t>
            </a:r>
            <a:r>
              <a:rPr sz="2400" spc="715" dirty="0">
                <a:latin typeface="휴먼아미체"/>
                <a:cs typeface="휴먼아미체"/>
              </a:rPr>
              <a:t>일반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마찬가지로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한컴산뜻돋움"/>
                <a:cs typeface="한컴산뜻돋움"/>
              </a:rPr>
              <a:t>GIF</a:t>
            </a:r>
            <a:r>
              <a:rPr sz="2400" spc="140" dirty="0">
                <a:latin typeface="휴먼아미체"/>
                <a:cs typeface="휴먼아미체"/>
              </a:rPr>
              <a:t>나 </a:t>
            </a:r>
            <a:r>
              <a:rPr sz="2400" dirty="0">
                <a:latin typeface="한컴산뜻돋움"/>
                <a:cs typeface="한컴산뜻돋움"/>
              </a:rPr>
              <a:t>JPG,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215" dirty="0">
                <a:latin typeface="한컴산뜻돋움"/>
                <a:cs typeface="한컴산뜻돋움"/>
              </a:rPr>
              <a:t>PNG</a:t>
            </a:r>
            <a:r>
              <a:rPr sz="2400" spc="215" dirty="0">
                <a:latin typeface="휴먼아미체"/>
                <a:cs typeface="휴먼아미체"/>
              </a:rPr>
              <a:t>인데</a:t>
            </a:r>
            <a:r>
              <a:rPr sz="2400" spc="21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웹문서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크기보다 </a:t>
            </a:r>
            <a:r>
              <a:rPr sz="2400" spc="844" dirty="0">
                <a:latin typeface="휴먼아미체"/>
                <a:cs typeface="휴먼아미체"/>
              </a:rPr>
              <a:t>작은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웹문서에 </a:t>
            </a:r>
            <a:r>
              <a:rPr sz="2400" spc="844" dirty="0">
                <a:latin typeface="휴먼아미체"/>
                <a:cs typeface="휴먼아미체"/>
              </a:rPr>
              <a:t>가득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차게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가로와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세로로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반복해서 </a:t>
            </a:r>
            <a:r>
              <a:rPr sz="2400" spc="640" dirty="0">
                <a:latin typeface="휴먼아미체"/>
                <a:cs typeface="휴먼아미체"/>
              </a:rPr>
              <a:t>표시된다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853440">
              <a:lnSpc>
                <a:spcPct val="100000"/>
              </a:lnSpc>
              <a:spcBef>
                <a:spcPts val="1010"/>
              </a:spcBef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작은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이미지를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경우</a:t>
            </a:r>
            <a:endParaRPr sz="2400" dirty="0">
              <a:latin typeface="휴먼아미체"/>
              <a:cs typeface="휴먼아미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7596" y="5071304"/>
            <a:ext cx="2966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65" dirty="0">
                <a:latin typeface="휴먼아미체"/>
                <a:cs typeface="휴먼아미체"/>
              </a:rPr>
              <a:t>웹문서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전체에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05" dirty="0">
                <a:latin typeface="휴먼아미체"/>
                <a:cs typeface="휴먼아미체"/>
              </a:rPr>
              <a:t>나타난다</a:t>
            </a:r>
            <a:r>
              <a:rPr sz="2400" spc="50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78280"/>
            <a:ext cx="233172" cy="2331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0" y="1380744"/>
            <a:ext cx="6299705" cy="46344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79718" y="1182958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0636" y="1178052"/>
            <a:ext cx="5922645" cy="5099050"/>
            <a:chOff x="5850636" y="1178052"/>
            <a:chExt cx="5922645" cy="50990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6167" y="1178052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0636" y="5969508"/>
              <a:ext cx="5922263" cy="30732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8076" y="4890515"/>
            <a:ext cx="1104899" cy="109270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72285" y="4612238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CDF"/>
                </a:solidFill>
                <a:latin typeface="한컴산뜻돋움"/>
                <a:cs typeface="한컴산뜻돋움"/>
              </a:rPr>
              <a:t>pattern.jpg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956" y="6244549"/>
            <a:ext cx="109023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한컴산뜻돋움"/>
                <a:cs typeface="한컴산뜻돋움"/>
              </a:rPr>
              <a:t>&lt;body</a:t>
            </a:r>
            <a:r>
              <a:rPr sz="2400" spc="19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style="background-</a:t>
            </a:r>
            <a:r>
              <a:rPr sz="2400" spc="-10" dirty="0">
                <a:latin typeface="한컴산뜻돋움"/>
                <a:cs typeface="한컴산뜻돋움"/>
              </a:rPr>
              <a:t>image: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url(pattern.jpg)</a:t>
            </a:r>
            <a:r>
              <a:rPr sz="2400" spc="-10" dirty="0">
                <a:latin typeface="한컴산뜻돋움"/>
                <a:cs typeface="한컴산뜻돋움"/>
              </a:rPr>
              <a:t>;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background-repeat:repeat</a:t>
            </a:r>
            <a:r>
              <a:rPr sz="2400" spc="-10" dirty="0">
                <a:latin typeface="한컴산뜻돋움"/>
                <a:cs typeface="한컴산뜻돋움"/>
              </a:rPr>
              <a:t>"&gt;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0E4A8-2156-F192-868F-E22BAC4A8F5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이미지 삽입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78280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11056620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3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가로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또는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세로만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반복</a:t>
            </a:r>
            <a:endParaRPr sz="2400" dirty="0">
              <a:latin typeface="나눔스퀘어 Bold"/>
              <a:cs typeface="나눔스퀘어 Bold"/>
            </a:endParaRPr>
          </a:p>
          <a:p>
            <a:pPr marL="431800" marR="5080">
              <a:lnSpc>
                <a:spcPct val="100000"/>
              </a:lnSpc>
              <a:spcBef>
                <a:spcPts val="1725"/>
              </a:spcBef>
            </a:pPr>
            <a:r>
              <a:rPr sz="2400" spc="-20" dirty="0">
                <a:latin typeface="한컴산뜻돋움"/>
                <a:cs typeface="한컴산뜻돋움"/>
              </a:rPr>
              <a:t>&lt;BODY&gt;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</a:t>
            </a:r>
            <a:r>
              <a:rPr sz="24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repeat:repeat-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x</a:t>
            </a:r>
            <a:r>
              <a:rPr sz="2400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부분이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80" dirty="0">
                <a:solidFill>
                  <a:srgbClr val="00AFEF"/>
                </a:solidFill>
                <a:latin typeface="휴먼아미체"/>
                <a:cs typeface="휴먼아미체"/>
              </a:rPr>
              <a:t>가로</a:t>
            </a:r>
            <a:r>
              <a:rPr sz="2400" spc="880" dirty="0">
                <a:latin typeface="휴먼아미체"/>
                <a:cs typeface="휴먼아미체"/>
              </a:rPr>
              <a:t>로 반복하도록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만들어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준다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만일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</a:t>
            </a:r>
            <a:r>
              <a:rPr sz="24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repeat:repeat-</a:t>
            </a:r>
            <a:r>
              <a:rPr sz="2400" spc="515" dirty="0">
                <a:solidFill>
                  <a:srgbClr val="00AFEF"/>
                </a:solidFill>
                <a:latin typeface="한컴산뜻돋움"/>
                <a:cs typeface="한컴산뜻돋움"/>
              </a:rPr>
              <a:t>y</a:t>
            </a:r>
            <a:r>
              <a:rPr sz="2400" spc="515" dirty="0">
                <a:latin typeface="휴먼아미체"/>
                <a:cs typeface="휴먼아미체"/>
              </a:rPr>
              <a:t>로</a:t>
            </a:r>
            <a:r>
              <a:rPr sz="2400" spc="-40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바꾸면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이미지를 </a:t>
            </a:r>
            <a:r>
              <a:rPr sz="2400" spc="805" dirty="0">
                <a:solidFill>
                  <a:srgbClr val="00AFEF"/>
                </a:solidFill>
                <a:latin typeface="휴먼아미체"/>
                <a:cs typeface="휴먼아미체"/>
              </a:rPr>
              <a:t>세로</a:t>
            </a:r>
            <a:r>
              <a:rPr sz="2400" spc="805" dirty="0">
                <a:latin typeface="휴먼아미체"/>
                <a:cs typeface="휴먼아미체"/>
              </a:rPr>
              <a:t>로만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반복하게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만든다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반복을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원하지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않는다면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 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repeat:no-</a:t>
            </a:r>
            <a:r>
              <a:rPr sz="2400" spc="125" dirty="0">
                <a:solidFill>
                  <a:srgbClr val="00AFEF"/>
                </a:solidFill>
                <a:latin typeface="한컴산뜻돋움"/>
                <a:cs typeface="한컴산뜻돋움"/>
              </a:rPr>
              <a:t>repeat</a:t>
            </a:r>
            <a:r>
              <a:rPr sz="2400" spc="125" dirty="0">
                <a:latin typeface="휴먼아미체"/>
                <a:cs typeface="휴먼아미체"/>
              </a:rPr>
              <a:t>로</a:t>
            </a:r>
            <a:r>
              <a:rPr sz="2400" spc="-33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수정한다</a:t>
            </a:r>
            <a:r>
              <a:rPr sz="2400" spc="6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7273925">
              <a:lnSpc>
                <a:spcPct val="100000"/>
              </a:lnSpc>
              <a:spcBef>
                <a:spcPts val="28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52972" y="2871216"/>
            <a:ext cx="3473450" cy="2995930"/>
            <a:chOff x="6252972" y="2871216"/>
            <a:chExt cx="3473450" cy="29959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3611" y="2871216"/>
              <a:ext cx="219455" cy="2194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0132" y="5559551"/>
              <a:ext cx="3172967" cy="3073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2972" y="3113531"/>
              <a:ext cx="3473195" cy="254812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575560" y="3112008"/>
            <a:ext cx="3470275" cy="2755265"/>
            <a:chOff x="2575560" y="3112008"/>
            <a:chExt cx="3470275" cy="27552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3388" y="5559551"/>
              <a:ext cx="3172967" cy="3073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5560" y="3112008"/>
              <a:ext cx="3470147" cy="254812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24364" y="5884066"/>
            <a:ext cx="1138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한컴산뜻돋움"/>
                <a:cs typeface="한컴산뜻돋움"/>
              </a:rPr>
              <a:t>&lt;body</a:t>
            </a:r>
            <a:r>
              <a:rPr sz="2400" spc="-2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style="background-</a:t>
            </a:r>
            <a:r>
              <a:rPr sz="2400" dirty="0">
                <a:latin typeface="한컴산뜻돋움"/>
                <a:cs typeface="한컴산뜻돋움"/>
              </a:rPr>
              <a:t>image:</a:t>
            </a:r>
            <a:r>
              <a:rPr sz="2400" spc="-1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url(pattern.jpg);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background-repeat:</a:t>
            </a:r>
            <a:r>
              <a:rPr sz="2400" spc="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repeat-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x</a:t>
            </a:r>
            <a:r>
              <a:rPr sz="2400" spc="-25" dirty="0">
                <a:latin typeface="한컴산뜻돋움"/>
                <a:cs typeface="한컴산뜻돋움"/>
              </a:rPr>
              <a:t>"&gt;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&lt;body</a:t>
            </a:r>
            <a:r>
              <a:rPr sz="2400" spc="-2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style="background-</a:t>
            </a:r>
            <a:r>
              <a:rPr sz="2400" dirty="0">
                <a:latin typeface="한컴산뜻돋움"/>
                <a:cs typeface="한컴산뜻돋움"/>
              </a:rPr>
              <a:t>image:</a:t>
            </a:r>
            <a:r>
              <a:rPr sz="2400" spc="-1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url(pattern.jpg);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background-repeat:</a:t>
            </a:r>
            <a:r>
              <a:rPr sz="2400" spc="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repeat-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y</a:t>
            </a:r>
            <a:r>
              <a:rPr sz="2400" spc="-25" dirty="0">
                <a:latin typeface="한컴산뜻돋움"/>
                <a:cs typeface="한컴산뜻돋움"/>
              </a:rPr>
              <a:t>"&gt;</a:t>
            </a:r>
            <a:endParaRPr sz="2400" dirty="0">
              <a:latin typeface="한컴산뜻돋움"/>
              <a:cs typeface="한컴산뜻돋움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F723A7-0B09-CD59-5B38-84BBE1E44B2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DC00E3-C9A8-FD3F-B15B-6201BB415D6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056030-E36A-BF56-27D7-3CCC740EC55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587502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3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위치</a:t>
            </a:r>
            <a:r>
              <a:rPr sz="2400" b="1" spc="-120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설정</a:t>
            </a:r>
            <a:endParaRPr sz="2400" dirty="0">
              <a:latin typeface="나눔스퀘어 Bold"/>
              <a:cs typeface="나눔스퀘어 Bold"/>
            </a:endParaRPr>
          </a:p>
          <a:p>
            <a:pPr marL="431800" marR="5080">
              <a:lnSpc>
                <a:spcPct val="100000"/>
              </a:lnSpc>
              <a:spcBef>
                <a:spcPts val="1725"/>
              </a:spcBef>
            </a:pPr>
            <a:r>
              <a:rPr sz="2400" spc="780" dirty="0">
                <a:latin typeface="휴먼아미체"/>
                <a:cs typeface="휴먼아미체"/>
              </a:rPr>
              <a:t>배경이미지를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반복하지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않으면서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화면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중앙에 </a:t>
            </a:r>
            <a:r>
              <a:rPr sz="2400" spc="875" dirty="0">
                <a:latin typeface="휴먼아미체"/>
                <a:cs typeface="휴먼아미체"/>
              </a:rPr>
              <a:t>표시하고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싶다면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background-repeat: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5719" y="2105205"/>
            <a:ext cx="5539740" cy="3998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1280">
              <a:lnSpc>
                <a:spcPct val="100200"/>
              </a:lnSpc>
              <a:spcBef>
                <a:spcPts val="90"/>
              </a:spcBef>
            </a:pPr>
            <a:r>
              <a:rPr sz="2800" b="1" spc="-25" dirty="0">
                <a:solidFill>
                  <a:srgbClr val="898BED"/>
                </a:solidFill>
                <a:latin typeface="한컴산뜻돋움"/>
                <a:cs typeface="한컴산뜻돋움"/>
              </a:rPr>
              <a:t>no-</a:t>
            </a:r>
            <a:r>
              <a:rPr sz="2800" b="1" spc="-35" dirty="0">
                <a:solidFill>
                  <a:srgbClr val="898BED"/>
                </a:solidFill>
                <a:latin typeface="한컴산뜻돋움"/>
                <a:cs typeface="한컴산뜻돋움"/>
              </a:rPr>
              <a:t>repeat</a:t>
            </a:r>
            <a:r>
              <a:rPr sz="2800" b="1" spc="-114" dirty="0">
                <a:solidFill>
                  <a:srgbClr val="898BED"/>
                </a:solidFill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속성과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 position:</a:t>
            </a:r>
            <a:r>
              <a:rPr sz="2800" b="1" spc="-10" dirty="0">
                <a:solidFill>
                  <a:srgbClr val="898BED"/>
                </a:solidFill>
                <a:latin typeface="한컴산뜻돋움"/>
                <a:cs typeface="한컴산뜻돋움"/>
              </a:rPr>
              <a:t>center</a:t>
            </a:r>
            <a:r>
              <a:rPr sz="2800" b="1" spc="-140" dirty="0">
                <a:solidFill>
                  <a:srgbClr val="898BED"/>
                </a:solidFill>
                <a:latin typeface="한컴산뜻돋움"/>
                <a:cs typeface="한컴산뜻돋움"/>
              </a:rPr>
              <a:t> </a:t>
            </a:r>
            <a:r>
              <a:rPr sz="2800" b="1" spc="-30" dirty="0">
                <a:solidFill>
                  <a:srgbClr val="898BED"/>
                </a:solidFill>
                <a:latin typeface="한컴산뜻돋움"/>
                <a:cs typeface="한컴산뜻돋움"/>
              </a:rPr>
              <a:t>center</a:t>
            </a:r>
            <a:r>
              <a:rPr sz="2800" b="1" spc="-180" dirty="0">
                <a:solidFill>
                  <a:srgbClr val="898BED"/>
                </a:solidFill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추가하면 </a:t>
            </a:r>
            <a:r>
              <a:rPr sz="2400" spc="475" dirty="0">
                <a:latin typeface="휴먼아미체"/>
                <a:cs typeface="휴먼아미체"/>
              </a:rPr>
              <a:t>된다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여기에서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앞의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한컴산뜻돋움"/>
                <a:cs typeface="한컴산뜻돋움"/>
              </a:rPr>
              <a:t>center</a:t>
            </a:r>
            <a:r>
              <a:rPr sz="2400" spc="140" dirty="0">
                <a:latin typeface="휴먼아미체"/>
                <a:cs typeface="휴먼아미체"/>
              </a:rPr>
              <a:t>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가로정렬을</a:t>
            </a:r>
            <a:r>
              <a:rPr sz="2400" spc="695" dirty="0">
                <a:latin typeface="한컴산뜻돋움"/>
                <a:cs typeface="한컴산뜻돋움"/>
              </a:rPr>
              <a:t>, </a:t>
            </a:r>
            <a:r>
              <a:rPr sz="2400" spc="780" dirty="0">
                <a:latin typeface="휴먼아미체"/>
                <a:cs typeface="휴먼아미체"/>
              </a:rPr>
              <a:t>뒤의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한컴산뜻돋움"/>
                <a:cs typeface="한컴산뜻돋움"/>
              </a:rPr>
              <a:t>center</a:t>
            </a:r>
            <a:r>
              <a:rPr sz="2400" spc="140" dirty="0">
                <a:latin typeface="휴먼아미체"/>
                <a:cs typeface="휴먼아미체"/>
              </a:rPr>
              <a:t>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세로정렬을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지정하는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 </a:t>
            </a:r>
            <a:r>
              <a:rPr sz="2400" spc="204" dirty="0">
                <a:latin typeface="한컴산뜻돋움"/>
                <a:cs typeface="한컴산뜻돋움"/>
              </a:rPr>
              <a:t>center</a:t>
            </a:r>
            <a:r>
              <a:rPr sz="2400" spc="204" dirty="0">
                <a:latin typeface="휴먼아미체"/>
                <a:cs typeface="휴먼아미체"/>
              </a:rPr>
              <a:t>라는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값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대신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left, </a:t>
            </a:r>
            <a:r>
              <a:rPr sz="2400" dirty="0">
                <a:latin typeface="한컴산뜻돋움"/>
                <a:cs typeface="한컴산뜻돋움"/>
              </a:rPr>
              <a:t>right,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정확한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55" dirty="0">
                <a:latin typeface="휴먼아미체"/>
                <a:cs typeface="휴먼아미체"/>
              </a:rPr>
              <a:t>픽셀값이다</a:t>
            </a:r>
            <a:r>
              <a:rPr sz="2400" spc="5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ts val="2855"/>
              </a:lnSpc>
              <a:spcBef>
                <a:spcPts val="1005"/>
              </a:spcBef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background-position:</a:t>
            </a:r>
            <a:endParaRPr sz="2400" dirty="0">
              <a:latin typeface="한컴산뜻돋움"/>
              <a:cs typeface="한컴산뜻돋움"/>
            </a:endParaRPr>
          </a:p>
          <a:p>
            <a:pPr marL="12700" marR="5080">
              <a:lnSpc>
                <a:spcPts val="3010"/>
              </a:lnSpc>
              <a:spcBef>
                <a:spcPts val="365"/>
              </a:spcBef>
            </a:pPr>
            <a:r>
              <a:rPr sz="2800" b="1" dirty="0">
                <a:solidFill>
                  <a:srgbClr val="898BED"/>
                </a:solidFill>
                <a:latin typeface="한컴산뜻돋움"/>
                <a:cs typeface="한컴산뜻돋움"/>
              </a:rPr>
              <a:t>100px</a:t>
            </a:r>
            <a:r>
              <a:rPr sz="2800" b="1" spc="-150" dirty="0">
                <a:solidFill>
                  <a:srgbClr val="898BED"/>
                </a:solidFill>
                <a:latin typeface="한컴산뜻돋움"/>
                <a:cs typeface="한컴산뜻돋움"/>
              </a:rPr>
              <a:t> </a:t>
            </a:r>
            <a:r>
              <a:rPr sz="2800" b="1" spc="295" dirty="0">
                <a:solidFill>
                  <a:srgbClr val="898BED"/>
                </a:solidFill>
                <a:latin typeface="한컴산뜻돋움"/>
                <a:cs typeface="한컴산뜻돋움"/>
              </a:rPr>
              <a:t>100px</a:t>
            </a:r>
            <a:r>
              <a:rPr sz="2400" spc="295" dirty="0">
                <a:latin typeface="휴먼아미체"/>
                <a:cs typeface="휴먼아미체"/>
              </a:rPr>
              <a:t>이라고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한다면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배경이미지를 </a:t>
            </a:r>
            <a:r>
              <a:rPr sz="2400" spc="780" dirty="0">
                <a:latin typeface="휴먼아미체"/>
                <a:cs typeface="휴먼아미체"/>
              </a:rPr>
              <a:t>왼쪽에서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100px,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위에서부터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100px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ts val="2760"/>
              </a:lnSpc>
            </a:pPr>
            <a:r>
              <a:rPr sz="2400" spc="775" dirty="0">
                <a:latin typeface="휴먼아미체"/>
                <a:cs typeface="휴먼아미체"/>
              </a:rPr>
              <a:t>떨어진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곳에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배치하게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1516"/>
            <a:ext cx="233172" cy="2331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51130" y="1236221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05243" y="1231391"/>
            <a:ext cx="5106670" cy="4204970"/>
            <a:chOff x="6905243" y="1231391"/>
            <a:chExt cx="5106670" cy="42049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7795" y="1231391"/>
              <a:ext cx="219455" cy="219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5243" y="1472184"/>
              <a:ext cx="5106662" cy="396392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50717" y="248635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22592" y="2481071"/>
            <a:ext cx="4803775" cy="3212465"/>
            <a:chOff x="7022592" y="2481071"/>
            <a:chExt cx="4803775" cy="32124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7596" y="2481071"/>
              <a:ext cx="219455" cy="2194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2592" y="5385816"/>
              <a:ext cx="4803646" cy="307324"/>
            </a:xfrm>
            <a:prstGeom prst="rect">
              <a:avLst/>
            </a:prstGeom>
          </p:spPr>
        </p:pic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E383E8-B2F8-417D-DA24-1035C8196B8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B74F7A-E2FB-4FCF-2DD2-F15C38B8ABE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F07E0-527A-522B-ED86-79BF7330C31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9803" y="1329258"/>
            <a:ext cx="1091819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2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고정</a:t>
            </a:r>
            <a:endParaRPr sz="2400" dirty="0">
              <a:latin typeface="나눔스퀘어 Bold"/>
              <a:cs typeface="나눔스퀘어 Bold"/>
            </a:endParaRPr>
          </a:p>
          <a:p>
            <a:pPr marL="431800" marR="723900">
              <a:lnSpc>
                <a:spcPct val="100000"/>
              </a:lnSpc>
              <a:spcBef>
                <a:spcPts val="1725"/>
              </a:spcBef>
            </a:pPr>
            <a:r>
              <a:rPr sz="2400" spc="810" dirty="0">
                <a:latin typeface="휴먼아미체"/>
                <a:cs typeface="휴먼아미체"/>
              </a:rPr>
              <a:t>지금까지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배운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방법으로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삽입하면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화면을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19" dirty="0">
                <a:latin typeface="휴먼아미체"/>
                <a:cs typeface="휴먼아미체"/>
              </a:rPr>
              <a:t>스크롤했을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때 </a:t>
            </a:r>
            <a:r>
              <a:rPr sz="2400" spc="780" dirty="0">
                <a:latin typeface="휴먼아미체"/>
                <a:cs typeface="휴먼아미체"/>
              </a:rPr>
              <a:t>배경이미지도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함께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스크롤된다</a:t>
            </a:r>
            <a:r>
              <a:rPr sz="2400" spc="75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화면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중앙에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배치했다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하더라도 </a:t>
            </a:r>
            <a:r>
              <a:rPr sz="2400" spc="1030" dirty="0">
                <a:latin typeface="휴먼아미체"/>
                <a:cs typeface="휴먼아미체"/>
              </a:rPr>
              <a:t>스크롤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막대를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아래로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이동하면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올라가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버리게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1010"/>
              </a:spcBef>
            </a:pPr>
            <a:r>
              <a:rPr sz="2400" spc="695" dirty="0">
                <a:latin typeface="휴먼아미체"/>
                <a:cs typeface="휴먼아미체"/>
              </a:rPr>
              <a:t>하지만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시트를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움직이지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글자나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다른 </a:t>
            </a:r>
            <a:r>
              <a:rPr sz="2400" spc="940" dirty="0">
                <a:latin typeface="휴먼아미체"/>
                <a:cs typeface="휴먼아미체"/>
              </a:rPr>
              <a:t>요소들만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움직이게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13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attachment</a:t>
            </a:r>
            <a:r>
              <a:rPr sz="2400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인데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ts val="3750"/>
              </a:lnSpc>
            </a:pPr>
            <a:r>
              <a:rPr sz="3200" b="1" dirty="0">
                <a:latin typeface="나눔스퀘어 Bold"/>
                <a:cs typeface="나눔스퀘어 Bold"/>
              </a:rPr>
              <a:t>이</a:t>
            </a:r>
            <a:r>
              <a:rPr sz="3200" b="1" spc="-195" dirty="0">
                <a:latin typeface="나눔스퀘어 Bold"/>
                <a:cs typeface="나눔스퀘어 Bold"/>
              </a:rPr>
              <a:t> </a:t>
            </a:r>
            <a:r>
              <a:rPr sz="3200" b="1" spc="-45" dirty="0">
                <a:latin typeface="나눔스퀘어 Bold"/>
                <a:cs typeface="나눔스퀘어 Bold"/>
              </a:rPr>
              <a:t>속성의</a:t>
            </a:r>
            <a:r>
              <a:rPr sz="3200" b="1" spc="-155" dirty="0">
                <a:latin typeface="나눔스퀘어 Bold"/>
                <a:cs typeface="나눔스퀘어 Bold"/>
              </a:rPr>
              <a:t> </a:t>
            </a:r>
            <a:r>
              <a:rPr sz="3200" b="1" spc="-30" dirty="0">
                <a:latin typeface="나눔스퀘어 Bold"/>
                <a:cs typeface="나눔스퀘어 Bold"/>
              </a:rPr>
              <a:t>값을</a:t>
            </a:r>
            <a:r>
              <a:rPr sz="3200" b="1" spc="-160" dirty="0">
                <a:latin typeface="나눔스퀘어 Bold"/>
                <a:cs typeface="나눔스퀘어 Bold"/>
              </a:rPr>
              <a:t> </a:t>
            </a:r>
            <a:r>
              <a:rPr sz="3200" b="1" spc="-10" dirty="0">
                <a:latin typeface="한컴산뜻돋움"/>
                <a:cs typeface="한컴산뜻돋움"/>
              </a:rPr>
              <a:t>fixed</a:t>
            </a:r>
            <a:r>
              <a:rPr sz="3200" b="1" spc="-10" dirty="0">
                <a:latin typeface="나눔스퀘어 Bold"/>
                <a:cs typeface="나눔스퀘어 Bold"/>
              </a:rPr>
              <a:t>로</a:t>
            </a:r>
            <a:r>
              <a:rPr sz="3200" b="1" spc="-165" dirty="0">
                <a:latin typeface="나눔스퀘어 Bold"/>
                <a:cs typeface="나눔스퀘어 Bold"/>
              </a:rPr>
              <a:t> </a:t>
            </a:r>
            <a:r>
              <a:rPr sz="3200" b="1" spc="-30" dirty="0">
                <a:latin typeface="나눔스퀘어 Bold"/>
                <a:cs typeface="나눔스퀘어 Bold"/>
              </a:rPr>
              <a:t>하면</a:t>
            </a:r>
            <a:r>
              <a:rPr sz="3200" b="1" spc="-160" dirty="0">
                <a:latin typeface="나눔스퀘어 Bold"/>
                <a:cs typeface="나눔스퀘어 Bold"/>
              </a:rPr>
              <a:t> </a:t>
            </a:r>
            <a:r>
              <a:rPr sz="3200" b="1" spc="-20" dirty="0">
                <a:latin typeface="나눔스퀘어 Bold"/>
                <a:cs typeface="나눔스퀘어 Bold"/>
              </a:rPr>
              <a:t>배경</a:t>
            </a:r>
            <a:r>
              <a:rPr sz="3200" b="1" spc="-150" dirty="0">
                <a:latin typeface="나눔스퀘어 Bold"/>
                <a:cs typeface="나눔스퀘어 Bold"/>
              </a:rPr>
              <a:t> </a:t>
            </a:r>
            <a:r>
              <a:rPr sz="3200" b="1" spc="-60" dirty="0">
                <a:latin typeface="나눔스퀘어 Bold"/>
                <a:cs typeface="나눔스퀘어 Bold"/>
              </a:rPr>
              <a:t>이미지가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250" dirty="0">
                <a:latin typeface="나눔스퀘어 Bold"/>
                <a:cs typeface="나눔스퀘어 Bold"/>
              </a:rPr>
              <a:t>고정</a:t>
            </a:r>
            <a:r>
              <a:rPr sz="2400" spc="250" dirty="0">
                <a:latin typeface="휴먼아미체"/>
                <a:cs typeface="휴먼아미체"/>
              </a:rPr>
              <a:t>된다</a:t>
            </a:r>
            <a:r>
              <a:rPr sz="2400" spc="2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018" y="1997738"/>
            <a:ext cx="233172" cy="233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E3D06-0641-45AF-1831-E08B9A6B6B2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이미지 삽입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614152F-7EAF-3F5F-1E33-0EFB578E417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1ECC06-D121-AAE3-C3F3-7AAF65ACE15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6C75C-9944-D251-6B49-4F545D59593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696" y="3078479"/>
            <a:ext cx="5118426" cy="3391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7043" y="1154514"/>
            <a:ext cx="11356340" cy="183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2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스퀘어 Bold"/>
                <a:cs typeface="나눔스퀘어 Bold"/>
              </a:rPr>
              <a:t>삽입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/</a:t>
            </a:r>
            <a:r>
              <a:rPr sz="2400" b="1" spc="-1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나눔스퀘어 Bold"/>
                <a:cs typeface="나눔스퀘어 Bold"/>
              </a:rPr>
              <a:t>배경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나눔스퀘어 Bold"/>
                <a:cs typeface="나눔스퀘어 Bold"/>
              </a:rPr>
              <a:t>이미지</a:t>
            </a:r>
            <a:r>
              <a:rPr sz="2400" b="1" spc="-114" dirty="0">
                <a:solidFill>
                  <a:srgbClr val="006FC0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나눔스퀘어 Bold"/>
                <a:cs typeface="나눔스퀘어 Bold"/>
              </a:rPr>
              <a:t>고정</a:t>
            </a:r>
            <a:endParaRPr sz="2400" dirty="0">
              <a:latin typeface="나눔스퀘어 Bold"/>
              <a:cs typeface="나눔스퀘어 Bold"/>
            </a:endParaRPr>
          </a:p>
          <a:p>
            <a:pPr marL="431800" marR="5080">
              <a:lnSpc>
                <a:spcPct val="98800"/>
              </a:lnSpc>
              <a:spcBef>
                <a:spcPts val="1760"/>
              </a:spcBef>
            </a:pPr>
            <a:r>
              <a:rPr sz="2400" spc="585" dirty="0">
                <a:latin typeface="휴먼아미체"/>
                <a:cs typeface="휴먼아미체"/>
              </a:rPr>
              <a:t>아래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69" dirty="0">
                <a:latin typeface="휴먼아미체"/>
                <a:cs typeface="휴먼아미체"/>
              </a:rPr>
              <a:t>소스에서는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배경이미지의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</a:t>
            </a:r>
            <a:r>
              <a:rPr sz="2400" dirty="0">
                <a:latin typeface="한컴산뜻돋움"/>
                <a:cs typeface="한컴산뜻돋움"/>
              </a:rPr>
              <a:t>position:left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bottom</a:t>
            </a:r>
            <a:r>
              <a:rPr sz="2400" spc="254" dirty="0">
                <a:latin typeface="휴먼아미체"/>
                <a:cs typeface="휴먼아미체"/>
              </a:rPr>
              <a:t>으로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했기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배경이미지는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항상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화면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왼쪽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아래에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표시되고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background-attatchment: </a:t>
            </a:r>
            <a:r>
              <a:rPr sz="2400" spc="165" dirty="0">
                <a:solidFill>
                  <a:srgbClr val="00AFEF"/>
                </a:solidFill>
                <a:latin typeface="한컴산뜻돋움"/>
                <a:cs typeface="한컴산뜻돋움"/>
              </a:rPr>
              <a:t>fixed</a:t>
            </a:r>
            <a:r>
              <a:rPr sz="2400" spc="165" dirty="0">
                <a:latin typeface="휴먼아미체"/>
                <a:cs typeface="휴먼아미체"/>
              </a:rPr>
              <a:t>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설정했으므로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화면을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스크롤하더라도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3200" spc="1040" dirty="0">
                <a:latin typeface="휴먼아미체"/>
                <a:cs typeface="휴먼아미체"/>
              </a:rPr>
              <a:t>배경이미지는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235" dirty="0">
                <a:latin typeface="휴먼아미체"/>
                <a:cs typeface="휴먼아미체"/>
              </a:rPr>
              <a:t>스크롤되지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760" dirty="0" err="1">
                <a:latin typeface="휴먼아미체"/>
                <a:cs typeface="휴먼아미체"/>
              </a:rPr>
              <a:t>않는다</a:t>
            </a:r>
            <a:r>
              <a:rPr sz="2400" spc="7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891" y="3104388"/>
            <a:ext cx="5625465" cy="3355975"/>
          </a:xfrm>
          <a:prstGeom prst="rect">
            <a:avLst/>
          </a:prstGeom>
          <a:ln w="9144">
            <a:solidFill>
              <a:srgbClr val="5858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555"/>
              </a:lnSpc>
            </a:pPr>
            <a:r>
              <a:rPr sz="2150" spc="-10" dirty="0">
                <a:latin typeface="나눔고딕"/>
                <a:cs typeface="나눔고딕"/>
              </a:rPr>
              <a:t>&lt;HTML&gt;</a:t>
            </a:r>
            <a:endParaRPr sz="2150">
              <a:latin typeface="나눔고딕"/>
              <a:cs typeface="나눔고딕"/>
            </a:endParaRPr>
          </a:p>
          <a:p>
            <a:pPr marL="57785">
              <a:lnSpc>
                <a:spcPts val="2550"/>
              </a:lnSpc>
            </a:pPr>
            <a:r>
              <a:rPr sz="2150" dirty="0">
                <a:latin typeface="나눔고딕"/>
                <a:cs typeface="나눔고딕"/>
              </a:rPr>
              <a:t>&lt;BODY</a:t>
            </a:r>
            <a:r>
              <a:rPr sz="2150" spc="470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style="background-</a:t>
            </a:r>
            <a:r>
              <a:rPr sz="2150" spc="-10" dirty="0">
                <a:latin typeface="나눔고딕"/>
                <a:cs typeface="나눔고딕"/>
              </a:rPr>
              <a:t>image:</a:t>
            </a:r>
            <a:endParaRPr sz="2150">
              <a:latin typeface="나눔고딕"/>
              <a:cs typeface="나눔고딕"/>
            </a:endParaRPr>
          </a:p>
          <a:p>
            <a:pPr marL="57785" marR="125730">
              <a:lnSpc>
                <a:spcPts val="2550"/>
              </a:lnSpc>
              <a:spcBef>
                <a:spcPts val="95"/>
              </a:spcBef>
            </a:pPr>
            <a:r>
              <a:rPr sz="2150" dirty="0">
                <a:latin typeface="나눔고딕"/>
                <a:cs typeface="나눔고딕"/>
              </a:rPr>
              <a:t>url(flower.jpg);</a:t>
            </a:r>
            <a:r>
              <a:rPr sz="2150" spc="-30" dirty="0">
                <a:latin typeface="나눔고딕"/>
                <a:cs typeface="나눔고딕"/>
              </a:rPr>
              <a:t>  </a:t>
            </a:r>
            <a:r>
              <a:rPr sz="2150" dirty="0">
                <a:latin typeface="나눔고딕"/>
                <a:cs typeface="나눔고딕"/>
              </a:rPr>
              <a:t>background-repeat:</a:t>
            </a:r>
            <a:r>
              <a:rPr sz="2150" spc="-25" dirty="0">
                <a:latin typeface="나눔고딕"/>
                <a:cs typeface="나눔고딕"/>
              </a:rPr>
              <a:t>  no- </a:t>
            </a:r>
            <a:r>
              <a:rPr sz="2150" dirty="0">
                <a:latin typeface="나눔고딕"/>
                <a:cs typeface="나눔고딕"/>
              </a:rPr>
              <a:t>repeat;</a:t>
            </a:r>
            <a:r>
              <a:rPr sz="2150" spc="290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background-position:</a:t>
            </a:r>
            <a:r>
              <a:rPr sz="2150" spc="290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left</a:t>
            </a:r>
            <a:r>
              <a:rPr sz="2150" spc="320" dirty="0">
                <a:latin typeface="나눔고딕"/>
                <a:cs typeface="나눔고딕"/>
              </a:rPr>
              <a:t> </a:t>
            </a:r>
            <a:r>
              <a:rPr sz="2150" spc="-10" dirty="0">
                <a:latin typeface="나눔고딕"/>
                <a:cs typeface="나눔고딕"/>
              </a:rPr>
              <a:t>bottom; </a:t>
            </a:r>
            <a:r>
              <a:rPr sz="2150" dirty="0">
                <a:latin typeface="나눔고딕"/>
                <a:cs typeface="나눔고딕"/>
              </a:rPr>
              <a:t>background-attachment:</a:t>
            </a:r>
            <a:r>
              <a:rPr sz="2150" spc="390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fixed"&gt;</a:t>
            </a:r>
            <a:r>
              <a:rPr sz="2150" spc="390" dirty="0">
                <a:latin typeface="나눔고딕"/>
                <a:cs typeface="나눔고딕"/>
              </a:rPr>
              <a:t> </a:t>
            </a:r>
            <a:r>
              <a:rPr sz="2150" spc="-25" dirty="0">
                <a:latin typeface="나눔고딕"/>
                <a:cs typeface="나눔고딕"/>
              </a:rPr>
              <a:t>&lt;P&gt;</a:t>
            </a:r>
            <a:endParaRPr sz="2150">
              <a:latin typeface="나눔고딕"/>
              <a:cs typeface="나눔고딕"/>
            </a:endParaRPr>
          </a:p>
          <a:p>
            <a:pPr marL="57785">
              <a:lnSpc>
                <a:spcPts val="2460"/>
              </a:lnSpc>
            </a:pPr>
            <a:r>
              <a:rPr sz="2150" spc="-10" dirty="0">
                <a:latin typeface="나눔고딕"/>
                <a:cs typeface="나눔고딕"/>
              </a:rPr>
              <a:t>&lt;STRONG&gt;&lt;h2&gt;꽃&lt;/h2&gt;&lt;/STRONG&gt;&lt;/P&gt;</a:t>
            </a:r>
            <a:endParaRPr sz="2150">
              <a:latin typeface="나눔고딕"/>
              <a:cs typeface="나눔고딕"/>
            </a:endParaRPr>
          </a:p>
          <a:p>
            <a:pPr marL="57785">
              <a:lnSpc>
                <a:spcPts val="2550"/>
              </a:lnSpc>
            </a:pPr>
            <a:r>
              <a:rPr sz="2150" spc="-20" dirty="0">
                <a:latin typeface="나눔고딕"/>
                <a:cs typeface="나눔고딕"/>
              </a:rPr>
              <a:t>&lt;BR&gt;</a:t>
            </a:r>
            <a:endParaRPr sz="2150">
              <a:latin typeface="나눔고딕"/>
              <a:cs typeface="나눔고딕"/>
            </a:endParaRPr>
          </a:p>
          <a:p>
            <a:pPr marL="57785">
              <a:lnSpc>
                <a:spcPts val="2550"/>
              </a:lnSpc>
            </a:pPr>
            <a:r>
              <a:rPr sz="2150" spc="-10" dirty="0">
                <a:latin typeface="나눔고딕"/>
                <a:cs typeface="나눔고딕"/>
              </a:rPr>
              <a:t>&lt;P&gt;김춘수&lt;/P&gt;&lt;BR&gt;</a:t>
            </a:r>
            <a:endParaRPr sz="2150">
              <a:latin typeface="나눔고딕"/>
              <a:cs typeface="나눔고딕"/>
            </a:endParaRPr>
          </a:p>
          <a:p>
            <a:pPr marL="57785" marR="1003935">
              <a:lnSpc>
                <a:spcPts val="2550"/>
              </a:lnSpc>
              <a:spcBef>
                <a:spcPts val="95"/>
              </a:spcBef>
            </a:pPr>
            <a:r>
              <a:rPr sz="2150" dirty="0">
                <a:latin typeface="나눔고딕"/>
                <a:cs typeface="나눔고딕"/>
              </a:rPr>
              <a:t>내가</a:t>
            </a:r>
            <a:r>
              <a:rPr sz="2150" spc="-5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그의</a:t>
            </a:r>
            <a:r>
              <a:rPr sz="2150" spc="-5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이름을</a:t>
            </a:r>
            <a:r>
              <a:rPr sz="2150" spc="-5" dirty="0">
                <a:latin typeface="나눔고딕"/>
                <a:cs typeface="나눔고딕"/>
              </a:rPr>
              <a:t> </a:t>
            </a:r>
            <a:r>
              <a:rPr sz="2150" dirty="0">
                <a:latin typeface="나눔고딕"/>
                <a:cs typeface="나눔고딕"/>
              </a:rPr>
              <a:t>불러주기</a:t>
            </a:r>
            <a:r>
              <a:rPr sz="2150" spc="-5" dirty="0">
                <a:latin typeface="나눔고딕"/>
                <a:cs typeface="나눔고딕"/>
              </a:rPr>
              <a:t> </a:t>
            </a:r>
            <a:r>
              <a:rPr sz="2150" spc="-10" dirty="0">
                <a:latin typeface="나눔고딕"/>
                <a:cs typeface="나눔고딕"/>
              </a:rPr>
              <a:t>전에는&lt;BR&gt; </a:t>
            </a:r>
            <a:r>
              <a:rPr sz="2150" dirty="0">
                <a:latin typeface="나눔고딕"/>
                <a:cs typeface="나눔고딕"/>
              </a:rPr>
              <a:t>그는</a:t>
            </a:r>
            <a:r>
              <a:rPr sz="2150" spc="-5" dirty="0">
                <a:latin typeface="나눔고딕"/>
                <a:cs typeface="나눔고딕"/>
              </a:rPr>
              <a:t> </a:t>
            </a:r>
            <a:r>
              <a:rPr sz="2150" spc="-10" dirty="0">
                <a:latin typeface="나눔고딕"/>
                <a:cs typeface="나눔고딕"/>
              </a:rPr>
              <a:t>다만&lt;BR&gt;</a:t>
            </a:r>
            <a:endParaRPr sz="2150">
              <a:latin typeface="나눔고딕"/>
              <a:cs typeface="나눔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4723" y="6455664"/>
            <a:ext cx="4678679" cy="307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6455664"/>
            <a:ext cx="5321807" cy="307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99116C-FBCC-54D8-2EF8-76002414FE6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이미지 삽입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C7D7F6-7E92-93D0-81D9-F96273BCB3B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8D165D-25F9-E8E5-F038-0EEA278304B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EFA61-7146-C814-F743-163BB4C0131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경로설정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3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5452" y="1465737"/>
            <a:ext cx="11301095" cy="3056606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27305" marR="358140">
              <a:lnSpc>
                <a:spcPct val="100000"/>
              </a:lnSpc>
              <a:spcBef>
                <a:spcPts val="1695"/>
              </a:spcBef>
            </a:pPr>
            <a:r>
              <a:rPr sz="2400" spc="705" dirty="0" err="1">
                <a:latin typeface="휴먼아미체"/>
                <a:cs typeface="휴먼아미체"/>
              </a:rPr>
              <a:t>웹문서에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삽입할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직접적으로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삽입이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불가능하고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간접적으로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위치 </a:t>
            </a: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경로를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적어주어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웹문서에서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나타나게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만든다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여기서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경로를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제대로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이해하고 </a:t>
            </a:r>
            <a:r>
              <a:rPr sz="2400" spc="810" dirty="0">
                <a:latin typeface="휴먼아미체"/>
                <a:cs typeface="휴먼아미체"/>
              </a:rPr>
              <a:t>표현하지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못한다면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자신이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웹문서에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보이지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않게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7305">
              <a:lnSpc>
                <a:spcPts val="3760"/>
              </a:lnSpc>
            </a:pPr>
            <a:r>
              <a:rPr sz="3200" spc="605" dirty="0">
                <a:latin typeface="한컴산뜻돋움"/>
                <a:cs typeface="한컴산뜻돋움"/>
              </a:rPr>
              <a:t>'</a:t>
            </a:r>
            <a:r>
              <a:rPr sz="3200" spc="605" dirty="0">
                <a:latin typeface="휴먼아미체"/>
                <a:cs typeface="휴먼아미체"/>
              </a:rPr>
              <a:t>경로</a:t>
            </a:r>
            <a:r>
              <a:rPr sz="3200" spc="605" dirty="0">
                <a:latin typeface="한컴산뜻돋움"/>
                <a:cs typeface="한컴산뜻돋움"/>
              </a:rPr>
              <a:t>'</a:t>
            </a:r>
            <a:r>
              <a:rPr sz="2400" spc="605" dirty="0">
                <a:latin typeface="휴먼아미체"/>
                <a:cs typeface="휴먼아미체"/>
              </a:rPr>
              <a:t>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현재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b="1" spc="-10" dirty="0">
                <a:latin typeface="한컴산뜻돋움"/>
                <a:cs typeface="한컴산뜻돋움"/>
              </a:rPr>
              <a:t>HTML</a:t>
            </a:r>
            <a:r>
              <a:rPr sz="3200" b="1" spc="-204" dirty="0">
                <a:latin typeface="한컴산뜻돋움"/>
                <a:cs typeface="한컴산뜻돋움"/>
              </a:rPr>
              <a:t> </a:t>
            </a:r>
            <a:r>
              <a:rPr sz="3200" b="1" spc="-45" dirty="0">
                <a:latin typeface="나눔스퀘어 Bold"/>
                <a:cs typeface="나눔스퀘어 Bold"/>
              </a:rPr>
              <a:t>문서에</a:t>
            </a:r>
            <a:r>
              <a:rPr sz="3200" b="1" spc="-150" dirty="0">
                <a:latin typeface="나눔스퀘어 Bold"/>
                <a:cs typeface="나눔스퀘어 Bold"/>
              </a:rPr>
              <a:t> </a:t>
            </a:r>
            <a:r>
              <a:rPr sz="3200" b="1" spc="-45" dirty="0">
                <a:latin typeface="나눔스퀘어 Bold"/>
                <a:cs typeface="나눔스퀘어 Bold"/>
              </a:rPr>
              <a:t>이미지</a:t>
            </a:r>
            <a:r>
              <a:rPr sz="3200" b="1" spc="-130" dirty="0">
                <a:latin typeface="나눔스퀘어 Bold"/>
                <a:cs typeface="나눔스퀘어 Bold"/>
              </a:rPr>
              <a:t> </a:t>
            </a:r>
            <a:r>
              <a:rPr sz="3200" b="1" spc="-45" dirty="0">
                <a:latin typeface="나눔스퀘어 Bold"/>
                <a:cs typeface="나눔스퀘어 Bold"/>
              </a:rPr>
              <a:t>파일의</a:t>
            </a:r>
            <a:r>
              <a:rPr sz="3200" b="1" spc="-130" dirty="0">
                <a:latin typeface="나눔스퀘어 Bold"/>
                <a:cs typeface="나눔스퀘어 Bold"/>
              </a:rPr>
              <a:t> </a:t>
            </a:r>
            <a:r>
              <a:rPr sz="3200" b="1" spc="-50" dirty="0">
                <a:latin typeface="나눔스퀘어 Bold"/>
                <a:cs typeface="나눔스퀘어 Bold"/>
              </a:rPr>
              <a:t>위치를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-55" dirty="0">
                <a:latin typeface="나눔스퀘어 Bold"/>
                <a:cs typeface="나눔스퀘어 Bold"/>
              </a:rPr>
              <a:t>명확하게</a:t>
            </a:r>
            <a:r>
              <a:rPr sz="3200" b="1" spc="-135" dirty="0">
                <a:latin typeface="나눔스퀘어 Bold"/>
                <a:cs typeface="나눔스퀘어 Bold"/>
              </a:rPr>
              <a:t> </a:t>
            </a:r>
            <a:r>
              <a:rPr sz="3200" b="1" spc="-60" dirty="0">
                <a:latin typeface="나눔스퀘어 Bold"/>
                <a:cs typeface="나눔스퀘어 Bold"/>
              </a:rPr>
              <a:t>적어주는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-50" dirty="0">
                <a:latin typeface="나눔스퀘어 Bold"/>
                <a:cs typeface="나눔스퀘어 Bold"/>
              </a:rPr>
              <a:t>것</a:t>
            </a:r>
            <a:endParaRPr sz="3200" dirty="0">
              <a:latin typeface="나눔스퀘어 Bold"/>
              <a:cs typeface="나눔스퀘어 Bold"/>
            </a:endParaRPr>
          </a:p>
          <a:p>
            <a:pPr marL="27305" marR="466725">
              <a:lnSpc>
                <a:spcPts val="3120"/>
              </a:lnSpc>
              <a:spcBef>
                <a:spcPts val="705"/>
              </a:spcBef>
            </a:pPr>
            <a:r>
              <a:rPr sz="2400" spc="1030" dirty="0">
                <a:latin typeface="휴먼아미체"/>
                <a:cs typeface="휴먼아미체"/>
              </a:rPr>
              <a:t>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표현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방법이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하나는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spc="445" dirty="0">
                <a:latin typeface="한컴산뜻돋움"/>
                <a:cs typeface="한컴산뜻돋움"/>
              </a:rPr>
              <a:t>‘</a:t>
            </a:r>
            <a:r>
              <a:rPr sz="3200" spc="445" dirty="0">
                <a:latin typeface="휴먼아미체"/>
                <a:cs typeface="휴먼아미체"/>
              </a:rPr>
              <a:t>상대경로’</a:t>
            </a:r>
            <a:r>
              <a:rPr sz="2400" spc="445" dirty="0">
                <a:latin typeface="휴먼아미체"/>
                <a:cs typeface="휴먼아미체"/>
              </a:rPr>
              <a:t>이고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하나는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3200" spc="355" dirty="0">
                <a:latin typeface="한컴산뜻돋움"/>
                <a:cs typeface="한컴산뜻돋움"/>
              </a:rPr>
              <a:t>‘</a:t>
            </a:r>
            <a:r>
              <a:rPr sz="3200" spc="355" dirty="0">
                <a:latin typeface="휴먼아미체"/>
                <a:cs typeface="휴먼아미체"/>
              </a:rPr>
              <a:t>절대경로’</a:t>
            </a:r>
            <a:r>
              <a:rPr sz="2400" spc="355" dirty="0">
                <a:latin typeface="휴먼아미체"/>
                <a:cs typeface="휴먼아미체"/>
              </a:rPr>
              <a:t>이다</a:t>
            </a:r>
            <a:r>
              <a:rPr sz="2400" spc="355" dirty="0">
                <a:latin typeface="한컴산뜻돋움"/>
                <a:cs typeface="한컴산뜻돋움"/>
              </a:rPr>
              <a:t>. </a:t>
            </a:r>
            <a:r>
              <a:rPr sz="2400" spc="390" dirty="0">
                <a:latin typeface="한컴산뜻돋움"/>
                <a:cs typeface="한컴산뜻돋움"/>
              </a:rPr>
              <a:t>‘</a:t>
            </a:r>
            <a:r>
              <a:rPr sz="2400" spc="390" dirty="0">
                <a:latin typeface="휴먼아미체"/>
                <a:cs typeface="휴먼아미체"/>
              </a:rPr>
              <a:t>상대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경로</a:t>
            </a:r>
            <a:r>
              <a:rPr sz="2400" spc="610" dirty="0">
                <a:latin typeface="한컴산뜻돋움"/>
                <a:cs typeface="한컴산뜻돋움"/>
              </a:rPr>
              <a:t>'</a:t>
            </a:r>
            <a:r>
              <a:rPr sz="2400" spc="610" dirty="0">
                <a:latin typeface="휴먼아미체"/>
                <a:cs typeface="휴먼아미체"/>
              </a:rPr>
              <a:t>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현재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문서를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기준으로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어디에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있는지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알려주는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것이고</a:t>
            </a:r>
            <a:endParaRPr sz="2400" dirty="0">
              <a:latin typeface="휴먼아미체"/>
              <a:cs typeface="휴먼아미체"/>
            </a:endParaRPr>
          </a:p>
          <a:p>
            <a:pPr marL="27305">
              <a:lnSpc>
                <a:spcPts val="2735"/>
              </a:lnSpc>
            </a:pPr>
            <a:r>
              <a:rPr sz="2400" spc="430" dirty="0">
                <a:latin typeface="한컴산뜻돋움"/>
                <a:cs typeface="한컴산뜻돋움"/>
              </a:rPr>
              <a:t>'</a:t>
            </a:r>
            <a:r>
              <a:rPr sz="2400" spc="430" dirty="0">
                <a:latin typeface="휴먼아미체"/>
                <a:cs typeface="휴먼아미체"/>
              </a:rPr>
              <a:t>절대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경로</a:t>
            </a:r>
            <a:r>
              <a:rPr sz="2400" spc="610" dirty="0">
                <a:latin typeface="한컴산뜻돋움"/>
                <a:cs typeface="한컴산뜻돋움"/>
              </a:rPr>
              <a:t>'</a:t>
            </a:r>
            <a:r>
              <a:rPr sz="2400" spc="610" dirty="0">
                <a:latin typeface="휴먼아미체"/>
                <a:cs typeface="휴먼아미체"/>
              </a:rPr>
              <a:t>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저장된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http://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부터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시작하는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전체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주소를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적어주는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092" y="4810192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0" y="4805171"/>
            <a:ext cx="219455" cy="21945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5702" y="5029837"/>
          <a:ext cx="9501505" cy="133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경로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예시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40" dirty="0">
                          <a:latin typeface="휴먼아미체"/>
                          <a:cs typeface="휴먼아미체"/>
                        </a:rPr>
                        <a:t>상대경로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solidFill>
                            <a:srgbClr val="00AFEF"/>
                          </a:solidFill>
                          <a:latin typeface="한컴산뜻돋움"/>
                          <a:cs typeface="한컴산뜻돋움"/>
                        </a:rPr>
                        <a:t>/images/pages/bee.jpg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65" dirty="0">
                          <a:latin typeface="휴먼아미체"/>
                          <a:cs typeface="휴먼아미체"/>
                        </a:rPr>
                        <a:t>절대경로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  <a:hlinkClick r:id="rId3"/>
                        </a:rPr>
                        <a:t>http://www.beesnwasps.com</a:t>
                      </a:r>
                      <a:r>
                        <a:rPr sz="1800" spc="-10" dirty="0">
                          <a:solidFill>
                            <a:srgbClr val="00AFEF"/>
                          </a:solidFill>
                          <a:latin typeface="한컴산뜻돋움"/>
                          <a:cs typeface="한컴산뜻돋움"/>
                          <a:hlinkClick r:id="rId3"/>
                        </a:rPr>
                        <a:t>/images/pages/bee.jpg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3396" y="6374891"/>
            <a:ext cx="9278111" cy="307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1F3F-0E5C-2F1F-B829-1F209D6D44A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DCEAD-6F07-B8B6-6AC0-72694BE48B12}"/>
              </a:ext>
            </a:extLst>
          </p:cNvPr>
          <p:cNvSpPr txBox="1"/>
          <p:nvPr/>
        </p:nvSpPr>
        <p:spPr>
          <a:xfrm>
            <a:off x="306648" y="9711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DA90B5-715D-1C34-A722-0464912BE73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C32FA1-4277-ED71-A3E9-26A9D4D8C16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49D21-25A0-6DC7-7BA8-B4DC256800A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1891452"/>
            <a:ext cx="10333990" cy="1903726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620"/>
              </a:spcBef>
            </a:pPr>
            <a:r>
              <a:rPr sz="3200" spc="1105" dirty="0" err="1">
                <a:latin typeface="휴먼아미체"/>
                <a:cs typeface="휴먼아미체"/>
              </a:rPr>
              <a:t>홈페이지를</a:t>
            </a:r>
            <a:r>
              <a:rPr sz="3200" spc="-625" dirty="0">
                <a:latin typeface="휴먼아미체"/>
                <a:cs typeface="휴먼아미체"/>
              </a:rPr>
              <a:t> </a:t>
            </a:r>
            <a:r>
              <a:rPr sz="3200" spc="1130" dirty="0">
                <a:latin typeface="휴먼아미체"/>
                <a:cs typeface="휴먼아미체"/>
              </a:rPr>
              <a:t>만들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030" dirty="0">
                <a:latin typeface="휴먼아미체"/>
                <a:cs typeface="휴먼아미체"/>
              </a:rPr>
              <a:t>때는</a:t>
            </a:r>
            <a:r>
              <a:rPr sz="3200" spc="-595" dirty="0">
                <a:latin typeface="휴먼아미체"/>
                <a:cs typeface="휴먼아미체"/>
              </a:rPr>
              <a:t> </a:t>
            </a:r>
            <a:r>
              <a:rPr sz="3200" spc="1375" dirty="0">
                <a:latin typeface="휴먼아미체"/>
                <a:cs typeface="휴먼아미체"/>
              </a:rPr>
              <a:t>주로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780" dirty="0">
                <a:latin typeface="휴먼아미체"/>
                <a:cs typeface="휴먼아미체"/>
              </a:rPr>
              <a:t>상대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1145" dirty="0">
                <a:latin typeface="휴먼아미체"/>
                <a:cs typeface="휴먼아미체"/>
              </a:rPr>
              <a:t>경로</a:t>
            </a:r>
            <a:r>
              <a:rPr sz="2400" spc="1145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사용하고</a:t>
            </a:r>
            <a:endParaRPr sz="2400" dirty="0">
              <a:latin typeface="휴먼아미체"/>
              <a:cs typeface="휴먼아미체"/>
            </a:endParaRPr>
          </a:p>
          <a:p>
            <a:pPr marL="27305">
              <a:lnSpc>
                <a:spcPct val="100000"/>
              </a:lnSpc>
            </a:pPr>
            <a:r>
              <a:rPr sz="3200" spc="865" dirty="0">
                <a:latin typeface="휴먼아미체"/>
                <a:cs typeface="휴먼아미체"/>
              </a:rPr>
              <a:t>게시판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045" dirty="0">
                <a:latin typeface="휴먼아미체"/>
                <a:cs typeface="휴먼아미체"/>
              </a:rPr>
              <a:t>등에서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125" dirty="0">
                <a:latin typeface="휴먼아미체"/>
                <a:cs typeface="휴먼아미체"/>
              </a:rPr>
              <a:t>이미지를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040" dirty="0">
                <a:latin typeface="휴먼아미체"/>
                <a:cs typeface="휴먼아미체"/>
              </a:rPr>
              <a:t>사용할</a:t>
            </a:r>
            <a:r>
              <a:rPr sz="3200" spc="-615" dirty="0">
                <a:latin typeface="휴먼아미체"/>
                <a:cs typeface="휴먼아미체"/>
              </a:rPr>
              <a:t> </a:t>
            </a:r>
            <a:r>
              <a:rPr sz="3200" spc="1030" dirty="0">
                <a:latin typeface="휴먼아미체"/>
                <a:cs typeface="휴먼아미체"/>
              </a:rPr>
              <a:t>때는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865" dirty="0">
                <a:latin typeface="휴먼아미체"/>
                <a:cs typeface="휴먼아미체"/>
              </a:rPr>
              <a:t>절대</a:t>
            </a:r>
            <a:r>
              <a:rPr sz="3200" spc="-600" dirty="0">
                <a:latin typeface="휴먼아미체"/>
                <a:cs typeface="휴먼아미체"/>
              </a:rPr>
              <a:t> </a:t>
            </a:r>
            <a:r>
              <a:rPr sz="3200" spc="1145" dirty="0">
                <a:latin typeface="휴먼아미체"/>
                <a:cs typeface="휴먼아미체"/>
              </a:rPr>
              <a:t>경로</a:t>
            </a:r>
            <a:r>
              <a:rPr sz="2400" spc="1145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7305" marR="5080">
              <a:lnSpc>
                <a:spcPct val="100000"/>
              </a:lnSpc>
              <a:spcBef>
                <a:spcPts val="80"/>
              </a:spcBef>
            </a:pPr>
            <a:r>
              <a:rPr sz="2400" spc="830" dirty="0">
                <a:latin typeface="휴먼아미체"/>
                <a:cs typeface="휴먼아미체"/>
              </a:rPr>
              <a:t>홈페이지를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만들면서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이미지들은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별도로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폴더를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만들어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저장하는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좋다</a:t>
            </a:r>
            <a:r>
              <a:rPr sz="2400" spc="535" dirty="0">
                <a:latin typeface="한컴산뜻돋움"/>
                <a:cs typeface="한컴산뜻돋움"/>
              </a:rPr>
              <a:t>. </a:t>
            </a:r>
            <a:r>
              <a:rPr sz="2400" spc="685" dirty="0">
                <a:latin typeface="휴먼아미체"/>
                <a:cs typeface="휴먼아미체"/>
              </a:rPr>
              <a:t>이렇게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파일들과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파일들을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분리해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놓으면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나중에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관리가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쉬워진다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595D-FACB-0BB2-013C-3D527E49CC0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E3DDA-33BA-FB97-8A9B-2F225DB220E2}"/>
              </a:ext>
            </a:extLst>
          </p:cNvPr>
          <p:cNvSpPr txBox="1"/>
          <p:nvPr/>
        </p:nvSpPr>
        <p:spPr>
          <a:xfrm>
            <a:off x="306648" y="9711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lang="ko-KR" altLang="en-US" sz="2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65F40B-6F41-7EAC-27CD-CA14A8E89E0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5E4C56-F7DB-C812-73B0-2D166FBF3D4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9FDA6-3A25-3C3A-2480-7E5FF9D1548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D7C5D8-FB72-8EC7-90CE-F452D40ECAB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E472695-C1A0-499A-DB53-0CB6EB76D878}"/>
              </a:ext>
            </a:extLst>
          </p:cNvPr>
          <p:cNvSpPr txBox="1"/>
          <p:nvPr/>
        </p:nvSpPr>
        <p:spPr>
          <a:xfrm>
            <a:off x="485490" y="977612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웹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이미지의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특징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0377A9-0BB0-5AAF-5A91-BC9B61D7C8E1}"/>
              </a:ext>
            </a:extLst>
          </p:cNvPr>
          <p:cNvSpPr txBox="1"/>
          <p:nvPr/>
        </p:nvSpPr>
        <p:spPr>
          <a:xfrm>
            <a:off x="636651" y="1757826"/>
            <a:ext cx="572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380" dirty="0">
                <a:solidFill>
                  <a:srgbClr val="3B4368"/>
                </a:solidFill>
                <a:latin typeface="휴먼아미체"/>
                <a:cs typeface="휴먼아미체"/>
              </a:rPr>
              <a:t>화질보다는</a:t>
            </a:r>
            <a:r>
              <a:rPr sz="4000" spc="-1000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spc="1580" dirty="0">
                <a:solidFill>
                  <a:srgbClr val="3B4368"/>
                </a:solidFill>
                <a:latin typeface="휴먼아미체"/>
                <a:cs typeface="휴먼아미체"/>
              </a:rPr>
              <a:t>전송</a:t>
            </a:r>
            <a:r>
              <a:rPr sz="4000" spc="-1015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spc="1530" dirty="0">
                <a:solidFill>
                  <a:srgbClr val="3B4368"/>
                </a:solidFill>
                <a:latin typeface="휴먼아미체"/>
                <a:cs typeface="휴먼아미체"/>
              </a:rPr>
              <a:t>속도가</a:t>
            </a:r>
            <a:r>
              <a:rPr sz="4000" spc="-1015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spc="1614" dirty="0">
                <a:solidFill>
                  <a:srgbClr val="3B4368"/>
                </a:solidFill>
                <a:latin typeface="휴먼아미체"/>
                <a:cs typeface="휴먼아미체"/>
              </a:rPr>
              <a:t>중요</a:t>
            </a:r>
            <a:endParaRPr sz="4000" dirty="0">
              <a:latin typeface="휴먼아미체"/>
              <a:cs typeface="휴먼아미체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51AE9757-698A-AEFC-5D37-34A998751F0E}"/>
              </a:ext>
            </a:extLst>
          </p:cNvPr>
          <p:cNvSpPr txBox="1"/>
          <p:nvPr/>
        </p:nvSpPr>
        <p:spPr>
          <a:xfrm>
            <a:off x="611967" y="2627005"/>
            <a:ext cx="101009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580" dirty="0">
                <a:latin typeface="휴먼아미체"/>
                <a:cs typeface="휴먼아미체"/>
              </a:rPr>
              <a:t>웹사이트의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수많은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이미지들은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네트워크를</a:t>
            </a:r>
            <a:r>
              <a:rPr sz="2400" spc="-235" dirty="0">
                <a:latin typeface="휴먼아미체"/>
                <a:cs typeface="휴먼아미체"/>
              </a:rPr>
              <a:t> </a:t>
            </a:r>
            <a:r>
              <a:rPr sz="2400" spc="509" dirty="0">
                <a:latin typeface="휴먼아미체"/>
                <a:cs typeface="휴먼아미체"/>
              </a:rPr>
              <a:t>통해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전송되기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때문에</a:t>
            </a:r>
            <a:r>
              <a:rPr sz="2400" spc="-200" dirty="0">
                <a:latin typeface="휴먼아미체"/>
                <a:cs typeface="휴먼아미체"/>
              </a:rPr>
              <a:t> </a:t>
            </a:r>
            <a:r>
              <a:rPr sz="2400" spc="520" dirty="0">
                <a:latin typeface="휴먼아미체"/>
                <a:cs typeface="휴먼아미체"/>
              </a:rPr>
              <a:t>뛰어난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화질보다는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빠른 </a:t>
            </a:r>
            <a:r>
              <a:rPr sz="2400" spc="735" dirty="0">
                <a:latin typeface="휴먼아미체"/>
                <a:cs typeface="휴먼아미체"/>
              </a:rPr>
              <a:t>전송을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위주로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395" dirty="0">
                <a:latin typeface="휴먼아미체"/>
                <a:cs typeface="휴먼아미체"/>
              </a:rPr>
              <a:t>제작하게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355" dirty="0">
                <a:latin typeface="휴먼아미체"/>
                <a:cs typeface="휴먼아미체"/>
              </a:rPr>
              <a:t>된다</a:t>
            </a:r>
            <a:r>
              <a:rPr sz="2400" spc="355" dirty="0">
                <a:latin typeface="한컴산뜻돋움"/>
                <a:cs typeface="한컴산뜻돋움"/>
              </a:rPr>
              <a:t>.</a:t>
            </a:r>
            <a:r>
              <a:rPr sz="2400" spc="55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어느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정도의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선명도를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유지하면서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파일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용량은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325" dirty="0">
                <a:latin typeface="휴먼아미체"/>
                <a:cs typeface="휴먼아미체"/>
              </a:rPr>
              <a:t>작게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만들어 </a:t>
            </a:r>
            <a:r>
              <a:rPr sz="2400" spc="800" dirty="0">
                <a:latin typeface="휴먼아미체"/>
                <a:cs typeface="휴먼아미체"/>
              </a:rPr>
              <a:t>브라우저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화면에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바로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885" dirty="0">
                <a:latin typeface="휴먼아미체"/>
                <a:cs typeface="휴먼아미체"/>
              </a:rPr>
              <a:t>보이도록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해야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335" dirty="0">
                <a:latin typeface="휴먼아미체"/>
                <a:cs typeface="휴먼아미체"/>
              </a:rPr>
              <a:t>한다</a:t>
            </a:r>
            <a:r>
              <a:rPr sz="2400" spc="33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BDCA2AB-B949-B867-2B7F-AAD6CA7D3B1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DAABF6-16A0-A204-B05C-7545EC5687D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2A309-65B5-44ED-1BC2-8B7FC429641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81401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1516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28709" y="3291649"/>
            <a:ext cx="7596505" cy="3128010"/>
            <a:chOff x="2628709" y="3291649"/>
            <a:chExt cx="7596505" cy="31280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8044" y="3300984"/>
              <a:ext cx="7579690" cy="31097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33472" y="3296411"/>
              <a:ext cx="7586980" cy="3118485"/>
            </a:xfrm>
            <a:custGeom>
              <a:avLst/>
              <a:gdLst/>
              <a:ahLst/>
              <a:cxnLst/>
              <a:rect l="l" t="t" r="r" b="b"/>
              <a:pathLst>
                <a:path w="7586980" h="3118485">
                  <a:moveTo>
                    <a:pt x="0" y="0"/>
                  </a:moveTo>
                  <a:lnTo>
                    <a:pt x="7586472" y="0"/>
                  </a:lnTo>
                  <a:lnTo>
                    <a:pt x="7586472" y="3118104"/>
                  </a:lnTo>
                  <a:lnTo>
                    <a:pt x="0" y="311810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3515" y="1426881"/>
            <a:ext cx="11127740" cy="18810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>
              <a:lnSpc>
                <a:spcPct val="100000"/>
              </a:lnSpc>
              <a:spcBef>
                <a:spcPts val="1725"/>
              </a:spcBef>
            </a:pPr>
            <a:r>
              <a:rPr sz="2400" spc="900" dirty="0" err="1">
                <a:latin typeface="휴먼아미체"/>
                <a:cs typeface="휴먼아미체"/>
              </a:rPr>
              <a:t>윈도우의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탐색기를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보면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있듯이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컴퓨터에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저장할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계층적인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구조를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지닌다</a:t>
            </a:r>
            <a:r>
              <a:rPr sz="2400" spc="525" dirty="0">
                <a:latin typeface="한컴산뜻돋움"/>
                <a:cs typeface="한컴산뜻돋움"/>
              </a:rPr>
              <a:t>. </a:t>
            </a:r>
            <a:r>
              <a:rPr sz="2400" dirty="0">
                <a:latin typeface="한컴산뜻돋움"/>
                <a:cs typeface="한컴산뜻돋움"/>
              </a:rPr>
              <a:t>“aaa.html”</a:t>
            </a:r>
            <a:r>
              <a:rPr sz="2400" spc="-35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웹문서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기준으로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파일의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보면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60" dirty="0">
                <a:latin typeface="한컴산뜻돋움"/>
                <a:cs typeface="한컴산뜻돋움"/>
              </a:rPr>
              <a:t>“sample”</a:t>
            </a:r>
            <a:r>
              <a:rPr sz="2400" spc="160" dirty="0">
                <a:latin typeface="휴먼아미체"/>
                <a:cs typeface="휴먼아미체"/>
              </a:rPr>
              <a:t>홀더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55" dirty="0">
                <a:latin typeface="휴먼아미체"/>
                <a:cs typeface="휴먼아미체"/>
              </a:rPr>
              <a:t>안에</a:t>
            </a:r>
            <a:endParaRPr sz="2400" dirty="0">
              <a:latin typeface="휴먼아미체"/>
              <a:cs typeface="휴먼아미체"/>
            </a:endParaRPr>
          </a:p>
          <a:p>
            <a:pPr marL="431800" marR="321310" indent="-635">
              <a:lnSpc>
                <a:spcPts val="3840"/>
              </a:lnSpc>
              <a:spcBef>
                <a:spcPts val="50"/>
              </a:spcBef>
            </a:pP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문서와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이미지들이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위치해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웹문서와</a:t>
            </a:r>
            <a:r>
              <a:rPr sz="3200" spc="-605" dirty="0">
                <a:latin typeface="휴먼아미체"/>
                <a:cs typeface="휴먼아미체"/>
              </a:rPr>
              <a:t> </a:t>
            </a:r>
            <a:r>
              <a:rPr sz="3200" spc="1005" dirty="0">
                <a:latin typeface="휴먼아미체"/>
                <a:cs typeface="휴먼아미체"/>
              </a:rPr>
              <a:t>이미지가</a:t>
            </a:r>
            <a:r>
              <a:rPr sz="3200" spc="-620" dirty="0">
                <a:latin typeface="휴먼아미체"/>
                <a:cs typeface="휴먼아미체"/>
              </a:rPr>
              <a:t> </a:t>
            </a:r>
            <a:r>
              <a:rPr sz="3200" spc="1100" dirty="0">
                <a:latin typeface="휴먼아미체"/>
                <a:cs typeface="휴먼아미체"/>
              </a:rPr>
              <a:t>같은 </a:t>
            </a:r>
            <a:r>
              <a:rPr sz="3200" spc="975" dirty="0">
                <a:latin typeface="휴먼아미체"/>
                <a:cs typeface="휴먼아미체"/>
              </a:rPr>
              <a:t>폴더</a:t>
            </a:r>
            <a:r>
              <a:rPr sz="2400" spc="975" dirty="0">
                <a:latin typeface="휴먼아미체"/>
                <a:cs typeface="휴먼아미체"/>
              </a:rPr>
              <a:t>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경우이다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R="1529715" algn="r">
              <a:lnSpc>
                <a:spcPts val="1055"/>
              </a:lnSpc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64535" y="3060191"/>
            <a:ext cx="7324725" cy="3657600"/>
            <a:chOff x="2764535" y="3060191"/>
            <a:chExt cx="7324725" cy="36576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867" y="3060191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4535" y="6409944"/>
              <a:ext cx="7324342" cy="3073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C1DC95-6B8D-DBC8-8F5E-2D58B2D6E60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3E4A-4EA7-9F4E-A637-D3648971DA14}"/>
              </a:ext>
            </a:extLst>
          </p:cNvPr>
          <p:cNvSpPr txBox="1"/>
          <p:nvPr/>
        </p:nvSpPr>
        <p:spPr>
          <a:xfrm>
            <a:off x="306648" y="9711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</a:t>
            </a:r>
            <a:r>
              <a:rPr lang="ko-KR" altLang="en-US" sz="2400" b="1" spc="-11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lang="ko-KR" altLang="en-US" sz="2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64FD9A-63DC-5E05-D94D-4BBAE0D30FB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822143-9659-7365-6A6C-FAED4AACC7F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8BF80-6172-C785-084B-F00991FD636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6046" y="1741323"/>
            <a:ext cx="5491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50" dirty="0" err="1">
                <a:latin typeface="휴먼아미체"/>
                <a:cs typeface="휴먼아미체"/>
              </a:rPr>
              <a:t>상대경로의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표기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원칙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세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살펴본다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8175" y="2365465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80" h="424180">
                <a:moveTo>
                  <a:pt x="211836" y="0"/>
                </a:moveTo>
                <a:lnTo>
                  <a:pt x="163264" y="5594"/>
                </a:lnTo>
                <a:lnTo>
                  <a:pt x="118676" y="21531"/>
                </a:lnTo>
                <a:lnTo>
                  <a:pt x="79343" y="46538"/>
                </a:lnTo>
                <a:lnTo>
                  <a:pt x="46538" y="79343"/>
                </a:lnTo>
                <a:lnTo>
                  <a:pt x="21531" y="118676"/>
                </a:lnTo>
                <a:lnTo>
                  <a:pt x="5594" y="163264"/>
                </a:lnTo>
                <a:lnTo>
                  <a:pt x="0" y="211836"/>
                </a:lnTo>
                <a:lnTo>
                  <a:pt x="5594" y="260407"/>
                </a:lnTo>
                <a:lnTo>
                  <a:pt x="21531" y="304995"/>
                </a:lnTo>
                <a:lnTo>
                  <a:pt x="46538" y="344328"/>
                </a:lnTo>
                <a:lnTo>
                  <a:pt x="79343" y="377133"/>
                </a:lnTo>
                <a:lnTo>
                  <a:pt x="118676" y="402140"/>
                </a:lnTo>
                <a:lnTo>
                  <a:pt x="163264" y="418077"/>
                </a:lnTo>
                <a:lnTo>
                  <a:pt x="211836" y="423672"/>
                </a:lnTo>
                <a:lnTo>
                  <a:pt x="260407" y="418077"/>
                </a:lnTo>
                <a:lnTo>
                  <a:pt x="304995" y="402140"/>
                </a:lnTo>
                <a:lnTo>
                  <a:pt x="344328" y="377133"/>
                </a:lnTo>
                <a:lnTo>
                  <a:pt x="377133" y="344328"/>
                </a:lnTo>
                <a:lnTo>
                  <a:pt x="402140" y="304995"/>
                </a:lnTo>
                <a:lnTo>
                  <a:pt x="418077" y="260407"/>
                </a:lnTo>
                <a:lnTo>
                  <a:pt x="423672" y="211836"/>
                </a:lnTo>
                <a:lnTo>
                  <a:pt x="418077" y="163264"/>
                </a:lnTo>
                <a:lnTo>
                  <a:pt x="402140" y="118676"/>
                </a:lnTo>
                <a:lnTo>
                  <a:pt x="377133" y="79343"/>
                </a:lnTo>
                <a:lnTo>
                  <a:pt x="344328" y="46538"/>
                </a:lnTo>
                <a:lnTo>
                  <a:pt x="304995" y="21531"/>
                </a:lnTo>
                <a:lnTo>
                  <a:pt x="260407" y="5594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4047" y="2350104"/>
            <a:ext cx="1682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4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32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9626" y="2322237"/>
            <a:ext cx="6024245" cy="88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55" dirty="0">
                <a:solidFill>
                  <a:srgbClr val="0D0D0D"/>
                </a:solidFill>
                <a:latin typeface="휴먼아미체"/>
                <a:cs typeface="휴먼아미체"/>
              </a:rPr>
              <a:t>웹문서와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이미지가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90" dirty="0">
                <a:solidFill>
                  <a:srgbClr val="0D0D0D"/>
                </a:solidFill>
                <a:latin typeface="휴먼아미체"/>
                <a:cs typeface="휴먼아미체"/>
              </a:rPr>
              <a:t>같은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0" dirty="0">
                <a:solidFill>
                  <a:srgbClr val="0D0D0D"/>
                </a:solidFill>
                <a:latin typeface="휴먼아미체"/>
                <a:cs typeface="휴먼아미체"/>
              </a:rPr>
              <a:t>폴더에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60" dirty="0">
                <a:solidFill>
                  <a:srgbClr val="0D0D0D"/>
                </a:solidFill>
                <a:latin typeface="휴먼아미체"/>
                <a:cs typeface="휴먼아미체"/>
              </a:rPr>
              <a:t>있는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85" dirty="0">
                <a:solidFill>
                  <a:srgbClr val="0D0D0D"/>
                </a:solidFill>
                <a:latin typeface="휴먼아미체"/>
                <a:cs typeface="휴먼아미체"/>
              </a:rPr>
              <a:t>경우</a:t>
            </a:r>
            <a:endParaRPr sz="28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b="1" spc="-19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&lt;img</a:t>
            </a:r>
            <a:r>
              <a:rPr sz="2800" b="1" spc="-145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5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src="이미지</a:t>
            </a:r>
            <a:r>
              <a:rPr sz="2800" b="1" spc="-13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파일명"&gt;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8175" y="3758401"/>
            <a:ext cx="424180" cy="425450"/>
          </a:xfrm>
          <a:custGeom>
            <a:avLst/>
            <a:gdLst/>
            <a:ahLst/>
            <a:cxnLst/>
            <a:rect l="l" t="t" r="r" b="b"/>
            <a:pathLst>
              <a:path w="424180" h="425450">
                <a:moveTo>
                  <a:pt x="211836" y="0"/>
                </a:moveTo>
                <a:lnTo>
                  <a:pt x="163264" y="5615"/>
                </a:lnTo>
                <a:lnTo>
                  <a:pt x="118676" y="21609"/>
                </a:lnTo>
                <a:lnTo>
                  <a:pt x="79343" y="46706"/>
                </a:lnTo>
                <a:lnTo>
                  <a:pt x="46538" y="79630"/>
                </a:lnTo>
                <a:lnTo>
                  <a:pt x="21531" y="119104"/>
                </a:lnTo>
                <a:lnTo>
                  <a:pt x="5594" y="163852"/>
                </a:lnTo>
                <a:lnTo>
                  <a:pt x="0" y="212598"/>
                </a:lnTo>
                <a:lnTo>
                  <a:pt x="5594" y="261343"/>
                </a:lnTo>
                <a:lnTo>
                  <a:pt x="21531" y="306091"/>
                </a:lnTo>
                <a:lnTo>
                  <a:pt x="46538" y="345565"/>
                </a:lnTo>
                <a:lnTo>
                  <a:pt x="79343" y="378489"/>
                </a:lnTo>
                <a:lnTo>
                  <a:pt x="118676" y="403586"/>
                </a:lnTo>
                <a:lnTo>
                  <a:pt x="163264" y="419580"/>
                </a:lnTo>
                <a:lnTo>
                  <a:pt x="211836" y="425196"/>
                </a:lnTo>
                <a:lnTo>
                  <a:pt x="260407" y="419580"/>
                </a:lnTo>
                <a:lnTo>
                  <a:pt x="304995" y="403586"/>
                </a:lnTo>
                <a:lnTo>
                  <a:pt x="344328" y="378489"/>
                </a:lnTo>
                <a:lnTo>
                  <a:pt x="377133" y="345565"/>
                </a:lnTo>
                <a:lnTo>
                  <a:pt x="402140" y="306091"/>
                </a:lnTo>
                <a:lnTo>
                  <a:pt x="418077" y="261343"/>
                </a:lnTo>
                <a:lnTo>
                  <a:pt x="423672" y="212598"/>
                </a:lnTo>
                <a:lnTo>
                  <a:pt x="418077" y="163852"/>
                </a:lnTo>
                <a:lnTo>
                  <a:pt x="402140" y="119104"/>
                </a:lnTo>
                <a:lnTo>
                  <a:pt x="377133" y="79630"/>
                </a:lnTo>
                <a:lnTo>
                  <a:pt x="344328" y="46706"/>
                </a:lnTo>
                <a:lnTo>
                  <a:pt x="304995" y="21609"/>
                </a:lnTo>
                <a:lnTo>
                  <a:pt x="260407" y="5615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8303" y="5044965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80" h="424179">
                <a:moveTo>
                  <a:pt x="211836" y="0"/>
                </a:moveTo>
                <a:lnTo>
                  <a:pt x="163264" y="5594"/>
                </a:lnTo>
                <a:lnTo>
                  <a:pt x="118676" y="21531"/>
                </a:lnTo>
                <a:lnTo>
                  <a:pt x="79343" y="46538"/>
                </a:lnTo>
                <a:lnTo>
                  <a:pt x="46538" y="79343"/>
                </a:lnTo>
                <a:lnTo>
                  <a:pt x="21531" y="118676"/>
                </a:lnTo>
                <a:lnTo>
                  <a:pt x="5594" y="163264"/>
                </a:lnTo>
                <a:lnTo>
                  <a:pt x="0" y="211836"/>
                </a:lnTo>
                <a:lnTo>
                  <a:pt x="5594" y="260407"/>
                </a:lnTo>
                <a:lnTo>
                  <a:pt x="21531" y="304995"/>
                </a:lnTo>
                <a:lnTo>
                  <a:pt x="46538" y="344328"/>
                </a:lnTo>
                <a:lnTo>
                  <a:pt x="79343" y="377133"/>
                </a:lnTo>
                <a:lnTo>
                  <a:pt x="118676" y="402140"/>
                </a:lnTo>
                <a:lnTo>
                  <a:pt x="163264" y="418077"/>
                </a:lnTo>
                <a:lnTo>
                  <a:pt x="211836" y="423672"/>
                </a:lnTo>
                <a:lnTo>
                  <a:pt x="260407" y="418077"/>
                </a:lnTo>
                <a:lnTo>
                  <a:pt x="304995" y="402140"/>
                </a:lnTo>
                <a:lnTo>
                  <a:pt x="344328" y="377133"/>
                </a:lnTo>
                <a:lnTo>
                  <a:pt x="377133" y="344328"/>
                </a:lnTo>
                <a:lnTo>
                  <a:pt x="402140" y="304995"/>
                </a:lnTo>
                <a:lnTo>
                  <a:pt x="418077" y="260407"/>
                </a:lnTo>
                <a:lnTo>
                  <a:pt x="423672" y="211836"/>
                </a:lnTo>
                <a:lnTo>
                  <a:pt x="418077" y="163264"/>
                </a:lnTo>
                <a:lnTo>
                  <a:pt x="402140" y="118676"/>
                </a:lnTo>
                <a:lnTo>
                  <a:pt x="377133" y="79343"/>
                </a:lnTo>
                <a:lnTo>
                  <a:pt x="344328" y="46538"/>
                </a:lnTo>
                <a:lnTo>
                  <a:pt x="304995" y="21531"/>
                </a:lnTo>
                <a:lnTo>
                  <a:pt x="260407" y="5594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1347" y="3715610"/>
            <a:ext cx="9246235" cy="275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690" indent="-415925">
              <a:lnSpc>
                <a:spcPts val="3510"/>
              </a:lnSpc>
              <a:buClr>
                <a:srgbClr val="FFFFFF"/>
              </a:buClr>
              <a:buSzPct val="114285"/>
              <a:buFont typeface="Arial Narrow"/>
              <a:buAutoNum type="arabicPlain" startAt="2"/>
              <a:tabLst>
                <a:tab pos="440690" algn="l"/>
                <a:tab pos="441325" algn="l"/>
              </a:tabLst>
            </a:pP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이미지가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4" dirty="0">
                <a:solidFill>
                  <a:srgbClr val="0D0D0D"/>
                </a:solidFill>
                <a:latin typeface="휴먼아미체"/>
                <a:cs typeface="휴먼아미체"/>
              </a:rPr>
              <a:t>웹문서의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90" dirty="0">
                <a:solidFill>
                  <a:srgbClr val="0D0D0D"/>
                </a:solidFill>
                <a:latin typeface="휴먼아미체"/>
                <a:cs typeface="휴먼아미체"/>
              </a:rPr>
              <a:t>바로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하위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0" dirty="0">
                <a:solidFill>
                  <a:srgbClr val="0D0D0D"/>
                </a:solidFill>
                <a:latin typeface="휴먼아미체"/>
                <a:cs typeface="휴먼아미체"/>
              </a:rPr>
              <a:t>폴더에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60" dirty="0">
                <a:solidFill>
                  <a:srgbClr val="0D0D0D"/>
                </a:solidFill>
                <a:latin typeface="휴먼아미체"/>
                <a:cs typeface="휴먼아미체"/>
              </a:rPr>
              <a:t>있는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85" dirty="0">
                <a:solidFill>
                  <a:srgbClr val="0D0D0D"/>
                </a:solidFill>
                <a:latin typeface="휴먼아미체"/>
                <a:cs typeface="휴먼아미체"/>
              </a:rPr>
              <a:t>경우</a:t>
            </a:r>
            <a:endParaRPr sz="2800" dirty="0">
              <a:latin typeface="휴먼아미체"/>
              <a:cs typeface="휴먼아미체"/>
            </a:endParaRPr>
          </a:p>
          <a:p>
            <a:pPr marL="440690">
              <a:lnSpc>
                <a:spcPts val="3329"/>
              </a:lnSpc>
            </a:pPr>
            <a:r>
              <a:rPr sz="2800" b="1" spc="-19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&lt;img</a:t>
            </a:r>
            <a:r>
              <a:rPr sz="2800" b="1" spc="-15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2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src="폴더명/이미지</a:t>
            </a:r>
            <a:r>
              <a:rPr sz="2800" b="1" spc="-11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파일명"&gt;</a:t>
            </a:r>
            <a:endParaRPr sz="28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 dirty="0">
              <a:latin typeface="나눔고딕 ExtraBold"/>
              <a:cs typeface="나눔고딕 ExtraBold"/>
            </a:endParaRPr>
          </a:p>
          <a:p>
            <a:pPr marL="440690" indent="-415925">
              <a:lnSpc>
                <a:spcPts val="3810"/>
              </a:lnSpc>
              <a:buClr>
                <a:srgbClr val="FFFFFF"/>
              </a:buClr>
              <a:buSzPct val="114285"/>
              <a:buFont typeface="Arial Narrow"/>
              <a:buAutoNum type="arabicPlain" startAt="3"/>
              <a:tabLst>
                <a:tab pos="440690" algn="l"/>
                <a:tab pos="441325" algn="l"/>
              </a:tabLst>
            </a:pP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이미지가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4" dirty="0">
                <a:solidFill>
                  <a:srgbClr val="0D0D0D"/>
                </a:solidFill>
                <a:latin typeface="휴먼아미체"/>
                <a:cs typeface="휴먼아미체"/>
              </a:rPr>
              <a:t>웹문서의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90" dirty="0">
                <a:solidFill>
                  <a:srgbClr val="0D0D0D"/>
                </a:solidFill>
                <a:latin typeface="휴먼아미체"/>
                <a:cs typeface="휴먼아미체"/>
              </a:rPr>
              <a:t>바로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상위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0" dirty="0">
                <a:solidFill>
                  <a:srgbClr val="0D0D0D"/>
                </a:solidFill>
                <a:latin typeface="휴먼아미체"/>
                <a:cs typeface="휴먼아미체"/>
              </a:rPr>
              <a:t>폴더에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60" dirty="0">
                <a:solidFill>
                  <a:srgbClr val="0D0D0D"/>
                </a:solidFill>
                <a:latin typeface="휴먼아미체"/>
                <a:cs typeface="휴먼아미체"/>
              </a:rPr>
              <a:t>있는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85" dirty="0">
                <a:solidFill>
                  <a:srgbClr val="0D0D0D"/>
                </a:solidFill>
                <a:latin typeface="휴먼아미체"/>
                <a:cs typeface="휴먼아미체"/>
              </a:rPr>
              <a:t>경우</a:t>
            </a:r>
            <a:endParaRPr sz="2800" dirty="0">
              <a:latin typeface="휴먼아미체"/>
              <a:cs typeface="휴먼아미체"/>
            </a:endParaRPr>
          </a:p>
          <a:p>
            <a:pPr marL="440690">
              <a:lnSpc>
                <a:spcPts val="3320"/>
              </a:lnSpc>
            </a:pPr>
            <a:r>
              <a:rPr sz="2800" b="1" spc="-19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&lt;img</a:t>
            </a:r>
            <a:r>
              <a:rPr sz="2800" b="1" spc="-135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4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src="../이미지</a:t>
            </a:r>
            <a:r>
              <a:rPr sz="2800" b="1" spc="-13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0" dirty="0">
                <a:solidFill>
                  <a:srgbClr val="0B9E9A"/>
                </a:solidFill>
                <a:latin typeface="나눔고딕 ExtraBold"/>
                <a:cs typeface="나눔고딕 ExtraBold"/>
              </a:rPr>
              <a:t>파일명"&gt;</a:t>
            </a:r>
            <a:endParaRPr sz="2800" dirty="0">
              <a:latin typeface="나눔고딕 ExtraBold"/>
              <a:cs typeface="나눔고딕 ExtraBold"/>
            </a:endParaRPr>
          </a:p>
          <a:p>
            <a:pPr marL="440690">
              <a:lnSpc>
                <a:spcPts val="3350"/>
              </a:lnSpc>
            </a:pPr>
            <a:r>
              <a:rPr sz="2800" spc="710" dirty="0">
                <a:solidFill>
                  <a:srgbClr val="0D0D0D"/>
                </a:solidFill>
                <a:latin typeface="휴먼모음T"/>
                <a:cs typeface="휴먼모음T"/>
              </a:rPr>
              <a:t>(</a:t>
            </a:r>
            <a:r>
              <a:rPr sz="2800" spc="710" dirty="0">
                <a:solidFill>
                  <a:srgbClr val="0D0D0D"/>
                </a:solidFill>
                <a:latin typeface="휴먼아미체"/>
                <a:cs typeface="휴먼아미체"/>
              </a:rPr>
              <a:t>여기에서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325" dirty="0">
                <a:solidFill>
                  <a:srgbClr val="0D0D0D"/>
                </a:solidFill>
                <a:latin typeface="휴먼모음T"/>
                <a:cs typeface="휴먼모음T"/>
              </a:rPr>
              <a:t>../</a:t>
            </a:r>
            <a:r>
              <a:rPr sz="2800" spc="325" dirty="0">
                <a:solidFill>
                  <a:srgbClr val="0D0D0D"/>
                </a:solidFill>
                <a:latin typeface="휴먼아미체"/>
                <a:cs typeface="휴먼아미체"/>
              </a:rPr>
              <a:t>는</a:t>
            </a:r>
            <a:r>
              <a:rPr sz="2800" spc="-52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05" dirty="0">
                <a:solidFill>
                  <a:srgbClr val="0D0D0D"/>
                </a:solidFill>
                <a:latin typeface="휴먼아미체"/>
                <a:cs typeface="휴먼아미체"/>
              </a:rPr>
              <a:t>부모</a:t>
            </a:r>
            <a:r>
              <a:rPr sz="2800" spc="-50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00" dirty="0">
                <a:solidFill>
                  <a:srgbClr val="0D0D0D"/>
                </a:solidFill>
                <a:latin typeface="휴먼아미체"/>
                <a:cs typeface="휴먼아미체"/>
              </a:rPr>
              <a:t>폴더로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25" dirty="0">
                <a:solidFill>
                  <a:srgbClr val="0D0D0D"/>
                </a:solidFill>
                <a:latin typeface="휴먼아미체"/>
                <a:cs typeface="휴먼아미체"/>
              </a:rPr>
              <a:t>이동하기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위한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45" dirty="0">
                <a:solidFill>
                  <a:srgbClr val="0D0D0D"/>
                </a:solidFill>
                <a:latin typeface="휴먼아미체"/>
                <a:cs typeface="휴먼아미체"/>
              </a:rPr>
              <a:t>약속된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640" dirty="0">
                <a:solidFill>
                  <a:srgbClr val="0D0D0D"/>
                </a:solidFill>
                <a:latin typeface="휴먼아미체"/>
                <a:cs typeface="휴먼아미체"/>
              </a:rPr>
              <a:t>기호이다</a:t>
            </a:r>
            <a:r>
              <a:rPr sz="2800" spc="640" dirty="0">
                <a:solidFill>
                  <a:srgbClr val="0D0D0D"/>
                </a:solidFill>
                <a:latin typeface="휴먼모음T"/>
                <a:cs typeface="휴먼모음T"/>
              </a:rPr>
              <a:t>.)</a:t>
            </a:r>
            <a:endParaRPr sz="2800" dirty="0">
              <a:latin typeface="휴먼모음T"/>
              <a:cs typeface="휴먼모음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62E35-9DAD-82E5-7E8E-301973687A3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BA9F5-74A7-14B0-D962-872FCCD4A316}"/>
              </a:ext>
            </a:extLst>
          </p:cNvPr>
          <p:cNvSpPr txBox="1"/>
          <p:nvPr/>
        </p:nvSpPr>
        <p:spPr>
          <a:xfrm>
            <a:off x="306648" y="991202"/>
            <a:ext cx="3590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10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r>
              <a:rPr lang="ko-KR" altLang="en-US" sz="2400" b="1" spc="-10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원칙</a:t>
            </a:r>
            <a:endParaRPr lang="ko-KR" altLang="en-US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6D8356D-0671-91D8-6AA4-E728F42B37F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6DC289-35A1-8E65-83F0-D25D50C5EE9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70AD8-F357-D472-C7B6-F9A8AFE3466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339363" y="4708348"/>
            <a:ext cx="36772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30" dirty="0">
                <a:latin typeface="한컴산뜻돋움"/>
                <a:cs typeface="한컴산뜻돋움"/>
              </a:rPr>
              <a:t>&lt;h2&gt;</a:t>
            </a:r>
            <a:r>
              <a:rPr sz="2400" spc="330" dirty="0">
                <a:latin typeface="휴먼아미체"/>
                <a:cs typeface="휴먼아미체"/>
              </a:rPr>
              <a:t>수박과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170" dirty="0">
                <a:latin typeface="휴먼아미체"/>
                <a:cs typeface="휴먼아미체"/>
              </a:rPr>
              <a:t>체리</a:t>
            </a:r>
            <a:r>
              <a:rPr sz="2400" spc="170" dirty="0">
                <a:latin typeface="한컴산뜻돋움"/>
                <a:cs typeface="한컴산뜻돋움"/>
              </a:rPr>
              <a:t>&lt;/h2&gt;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src=watermelon.jpg&gt;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src=cherry.jpg&gt;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648" y="1897924"/>
            <a:ext cx="5228590" cy="4416425"/>
            <a:chOff x="1142286" y="2183892"/>
            <a:chExt cx="5228590" cy="4416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286" y="2183892"/>
              <a:ext cx="5228390" cy="4163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80" y="6306312"/>
              <a:ext cx="4739639" cy="2934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10727" y="1981146"/>
            <a:ext cx="627017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40" dirty="0" err="1">
                <a:latin typeface="휴먼아미체"/>
                <a:cs typeface="휴먼아미체"/>
              </a:rPr>
              <a:t>웹문서와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폴더에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경우의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화면과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40" dirty="0" err="1">
                <a:latin typeface="휴먼아미체"/>
                <a:cs typeface="휴먼아미체"/>
              </a:rPr>
              <a:t>표기이다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1050" dirty="0">
              <a:latin typeface="휴먼아미체"/>
              <a:cs typeface="휴먼아미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87BFC-41B7-EB57-C343-0CF88EF5A8B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6FF67-BEE3-F7F7-AE7A-2AAE411CA1F3}"/>
              </a:ext>
            </a:extLst>
          </p:cNvPr>
          <p:cNvSpPr txBox="1"/>
          <p:nvPr/>
        </p:nvSpPr>
        <p:spPr>
          <a:xfrm>
            <a:off x="33183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10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r>
              <a:rPr lang="ko-KR" altLang="en-US" sz="2400" b="1" spc="-10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원칙</a:t>
            </a:r>
            <a:endParaRPr lang="ko-KR" altLang="en-US" sz="2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96A34E-DB93-314A-51B7-C173516C2F2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43A8FF-1757-92CF-33C5-36BDB41F2E6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98E6C-AEDC-365B-344D-8661C865BB8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5834" y="2318004"/>
            <a:ext cx="5143500" cy="4281805"/>
            <a:chOff x="1117091" y="2318004"/>
            <a:chExt cx="5143500" cy="4281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091" y="2318004"/>
              <a:ext cx="5143499" cy="40416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79" y="6306312"/>
              <a:ext cx="4739639" cy="2934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91300" y="2318004"/>
            <a:ext cx="49199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40" dirty="0" err="1">
                <a:latin typeface="휴먼아미체"/>
                <a:cs typeface="휴먼아미체"/>
              </a:rPr>
              <a:t>웹문서와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폴더에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경우의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화면과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표기이다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8063" y="5157908"/>
            <a:ext cx="36772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30" dirty="0">
                <a:latin typeface="한컴산뜻돋움"/>
                <a:cs typeface="한컴산뜻돋움"/>
              </a:rPr>
              <a:t>&lt;h2&gt;</a:t>
            </a:r>
            <a:r>
              <a:rPr sz="2400" spc="330" dirty="0">
                <a:latin typeface="휴먼아미체"/>
                <a:cs typeface="휴먼아미체"/>
              </a:rPr>
              <a:t>수박과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170" dirty="0">
                <a:latin typeface="휴먼아미체"/>
                <a:cs typeface="휴먼아미체"/>
              </a:rPr>
              <a:t>체리</a:t>
            </a:r>
            <a:r>
              <a:rPr sz="2400" spc="170" dirty="0">
                <a:latin typeface="한컴산뜻돋움"/>
                <a:cs typeface="한컴산뜻돋움"/>
              </a:rPr>
              <a:t>&lt;/h2&gt;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src=watermelon.jpg&gt;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src=cherry.jpg&gt;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9FEF2-A7DD-1A25-078F-A2A4B3E0732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0854-0E08-F494-64E5-3CD4E7F4E784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lang="ko-KR" altLang="en-US" sz="2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0DC16E-D077-D99F-4255-0690E9E655F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31991F-9F36-F4EE-616E-A05B2D471DF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695C7-9DB6-4148-8489-2AD369A5925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3229" y="2245645"/>
            <a:ext cx="5381625" cy="4509770"/>
            <a:chOff x="963229" y="2245645"/>
            <a:chExt cx="5381625" cy="4509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229" y="2245645"/>
              <a:ext cx="5381119" cy="42601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79" y="6463284"/>
              <a:ext cx="4739639" cy="29195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04443" y="2168650"/>
            <a:ext cx="441260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40" dirty="0" err="1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웹문서의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바로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폴더에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경우의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화면과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표기이다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8063" y="5314471"/>
            <a:ext cx="48253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30" dirty="0">
                <a:latin typeface="한컴산뜻돋움"/>
                <a:cs typeface="한컴산뜻돋움"/>
              </a:rPr>
              <a:t>&lt;h2&gt;</a:t>
            </a:r>
            <a:r>
              <a:rPr sz="2400" spc="330" dirty="0">
                <a:latin typeface="휴먼아미체"/>
                <a:cs typeface="휴먼아미체"/>
              </a:rPr>
              <a:t>수박과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170" dirty="0">
                <a:latin typeface="휴먼아미체"/>
                <a:cs typeface="휴먼아미체"/>
              </a:rPr>
              <a:t>체리</a:t>
            </a:r>
            <a:r>
              <a:rPr sz="2400" spc="170" dirty="0">
                <a:latin typeface="한컴산뜻돋움"/>
                <a:cs typeface="한컴산뜻돋움"/>
              </a:rPr>
              <a:t>&lt;/h2&gt;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src=images/watermelon.jpg&gt;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src=images/cherry.jpg&gt;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0731" y="2064368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6427" y="2058923"/>
            <a:ext cx="219455" cy="219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B7B8C-64C9-EF6C-8B0E-0FD19B41E94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DE2C3-ECAB-FD82-A9C6-272B3BC9D774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lang="ko-KR" altLang="en-US" sz="2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7E6CBD-471F-4DA3-769D-48B8A11CED7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4D8427-985A-1949-3325-12EF2546946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A22DD-1D2C-A1F0-9F54-9F9315E8A0F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5290" y="2179320"/>
            <a:ext cx="5480050" cy="4576445"/>
            <a:chOff x="855290" y="2179320"/>
            <a:chExt cx="5480050" cy="4576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290" y="2179320"/>
              <a:ext cx="5479977" cy="43190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80" y="6463284"/>
              <a:ext cx="4739639" cy="2919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69528" y="2225428"/>
            <a:ext cx="5027646" cy="1526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40" dirty="0" err="1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웹문서의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바로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폴더에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경우의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화면과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표기이다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R="854075" algn="ctr">
              <a:lnSpc>
                <a:spcPct val="100000"/>
              </a:lnSpc>
              <a:spcBef>
                <a:spcPts val="191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8063" y="5314471"/>
            <a:ext cx="48253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30" dirty="0">
                <a:latin typeface="한컴산뜻돋움"/>
                <a:cs typeface="한컴산뜻돋움"/>
              </a:rPr>
              <a:t>&lt;h2&gt;</a:t>
            </a:r>
            <a:r>
              <a:rPr sz="2400" spc="330" dirty="0">
                <a:latin typeface="휴먼아미체"/>
                <a:cs typeface="휴먼아미체"/>
              </a:rPr>
              <a:t>수박과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170" dirty="0">
                <a:latin typeface="휴먼아미체"/>
                <a:cs typeface="휴먼아미체"/>
              </a:rPr>
              <a:t>체리</a:t>
            </a:r>
            <a:r>
              <a:rPr sz="2400" spc="170" dirty="0">
                <a:latin typeface="한컴산뜻돋움"/>
                <a:cs typeface="한컴산뜻돋움"/>
              </a:rPr>
              <a:t>&lt;/h2&gt;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src=images/watermelon.jpg&gt;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src=images/cherry.jpg&gt;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A1A0A-2AD9-0FE5-585C-95DFDD9A46E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EAF3D-9B9B-69B8-3E9B-7033E2DA80FB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lang="ko-KR" altLang="en-US" sz="24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4BE606-5BB9-0D15-32A8-714D415042B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E719E6-0B27-C6E8-61B1-5AC7C2E3D92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03418-CCD4-DD49-004A-679D59DEEBA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74" y="1933865"/>
            <a:ext cx="5458283" cy="4315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13070" y="2200655"/>
            <a:ext cx="4893117" cy="170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12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sz="2400" dirty="0">
              <a:latin typeface="나눔스퀘어 Bold"/>
              <a:cs typeface="나눔스퀘어 Bold"/>
            </a:endParaRPr>
          </a:p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40" dirty="0">
                <a:latin typeface="휴먼아미체"/>
                <a:cs typeface="휴먼아미체"/>
              </a:rPr>
              <a:t>웹문서와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80" dirty="0">
                <a:latin typeface="한컴산뜻돋움"/>
                <a:cs typeface="한컴산뜻돋움"/>
              </a:rPr>
              <a:t>“cherry.jpg”</a:t>
            </a:r>
            <a:r>
              <a:rPr sz="2400" spc="180" dirty="0">
                <a:latin typeface="휴먼아미체"/>
                <a:cs typeface="휴먼아미체"/>
              </a:rPr>
              <a:t>이미지가</a:t>
            </a:r>
            <a:r>
              <a:rPr sz="2400" spc="-39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폴더에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경우의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화면과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잘못된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이미지의</a:t>
            </a:r>
            <a:endParaRPr sz="2400" dirty="0">
              <a:latin typeface="휴먼아미체"/>
              <a:cs typeface="휴먼아미체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8110" y="3946355"/>
            <a:ext cx="2083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표기이다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8063" y="5314471"/>
            <a:ext cx="48253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30" dirty="0">
                <a:latin typeface="한컴산뜻돋움"/>
                <a:cs typeface="한컴산뜻돋움"/>
              </a:rPr>
              <a:t>&lt;h2&gt;</a:t>
            </a:r>
            <a:r>
              <a:rPr sz="1600" spc="330" dirty="0">
                <a:latin typeface="휴먼아미체"/>
                <a:cs typeface="휴먼아미체"/>
              </a:rPr>
              <a:t>수박과</a:t>
            </a:r>
            <a:r>
              <a:rPr sz="1600" spc="-415" dirty="0">
                <a:latin typeface="휴먼아미체"/>
                <a:cs typeface="휴먼아미체"/>
              </a:rPr>
              <a:t> </a:t>
            </a:r>
            <a:r>
              <a:rPr sz="1600" spc="170" dirty="0">
                <a:latin typeface="휴먼아미체"/>
                <a:cs typeface="휴먼아미체"/>
              </a:rPr>
              <a:t>체리</a:t>
            </a:r>
            <a:r>
              <a:rPr sz="1600" spc="170" dirty="0">
                <a:latin typeface="한컴산뜻돋움"/>
                <a:cs typeface="한컴산뜻돋움"/>
              </a:rPr>
              <a:t>&lt;/h2&gt;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한컴산뜻돋움"/>
                <a:cs typeface="한컴산뜻돋움"/>
              </a:rPr>
              <a:t>&lt;img</a:t>
            </a:r>
            <a:r>
              <a:rPr sz="1600" spc="-100" dirty="0">
                <a:latin typeface="한컴산뜻돋움"/>
                <a:cs typeface="한컴산뜻돋움"/>
              </a:rPr>
              <a:t> </a:t>
            </a:r>
            <a:r>
              <a:rPr sz="1600" spc="-10" dirty="0">
                <a:latin typeface="한컴산뜻돋움"/>
                <a:cs typeface="한컴산뜻돋움"/>
              </a:rPr>
              <a:t>src=images/watermelon.jpg&gt;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한컴산뜻돋움"/>
                <a:cs typeface="한컴산뜻돋움"/>
              </a:rPr>
              <a:t>&lt;img</a:t>
            </a:r>
            <a:r>
              <a:rPr sz="1600" spc="-100" dirty="0">
                <a:latin typeface="한컴산뜻돋움"/>
                <a:cs typeface="한컴산뜻돋움"/>
              </a:rPr>
              <a:t> </a:t>
            </a:r>
            <a:r>
              <a:rPr sz="1600" spc="-10" dirty="0">
                <a:latin typeface="한컴산뜻돋움"/>
                <a:cs typeface="한컴산뜻돋움"/>
              </a:rPr>
              <a:t>src=images/cherry.jpg&gt;</a:t>
            </a:r>
            <a:endParaRPr sz="1600" dirty="0">
              <a:latin typeface="한컴산뜻돋움"/>
              <a:cs typeface="한컴산뜻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9EE0E-7D72-4D7F-CFAE-5F2D938AC94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21CE8-3D87-EDA7-A2C1-F8AD5087EB72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lang="ko-KR" altLang="en-US" sz="2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B033D5-83C8-71CB-1309-0834A23411B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50CBEF-F2AA-F648-0A34-2385C02F420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D8909-417B-47AF-50EB-7235D129A46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4976" y="987806"/>
            <a:ext cx="603440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12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상대경로</a:t>
            </a:r>
            <a:r>
              <a:rPr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표기</a:t>
            </a:r>
            <a:endParaRPr sz="2400" dirty="0">
              <a:latin typeface="나눔스퀘어 Bold"/>
              <a:cs typeface="나눔스퀘어 Bold"/>
            </a:endParaRPr>
          </a:p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경로의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코드를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수정하여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제대로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보인다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7508" y="5603356"/>
            <a:ext cx="48253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30" dirty="0">
                <a:latin typeface="한컴산뜻돋움"/>
                <a:cs typeface="한컴산뜻돋움"/>
              </a:rPr>
              <a:t>&lt;h2&gt;</a:t>
            </a:r>
            <a:r>
              <a:rPr sz="1400" spc="330" dirty="0">
                <a:latin typeface="휴먼아미체"/>
                <a:cs typeface="휴먼아미체"/>
              </a:rPr>
              <a:t>수박과</a:t>
            </a:r>
            <a:r>
              <a:rPr sz="1400" spc="-415" dirty="0">
                <a:latin typeface="휴먼아미체"/>
                <a:cs typeface="휴먼아미체"/>
              </a:rPr>
              <a:t> </a:t>
            </a:r>
            <a:r>
              <a:rPr sz="1400" spc="170" dirty="0">
                <a:latin typeface="휴먼아미체"/>
                <a:cs typeface="휴먼아미체"/>
              </a:rPr>
              <a:t>체리</a:t>
            </a:r>
            <a:r>
              <a:rPr sz="1400" spc="170" dirty="0">
                <a:latin typeface="한컴산뜻돋움"/>
                <a:cs typeface="한컴산뜻돋움"/>
              </a:rPr>
              <a:t>&lt;/h2&gt;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한컴산뜻돋움"/>
                <a:cs typeface="한컴산뜻돋움"/>
              </a:rPr>
              <a:t>&lt;img</a:t>
            </a:r>
            <a:r>
              <a:rPr sz="1400" spc="-100" dirty="0">
                <a:latin typeface="한컴산뜻돋움"/>
                <a:cs typeface="한컴산뜻돋움"/>
              </a:rPr>
              <a:t> </a:t>
            </a:r>
            <a:r>
              <a:rPr sz="1400" spc="-10" dirty="0">
                <a:latin typeface="한컴산뜻돋움"/>
                <a:cs typeface="한컴산뜻돋움"/>
              </a:rPr>
              <a:t>src=images/watermelon.jpg&gt;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한컴산뜻돋움"/>
                <a:cs typeface="한컴산뜻돋움"/>
              </a:rPr>
              <a:t>&lt;img</a:t>
            </a:r>
            <a:r>
              <a:rPr sz="1400" spc="-100" dirty="0">
                <a:latin typeface="한컴산뜻돋움"/>
                <a:cs typeface="한컴산뜻돋움"/>
              </a:rPr>
              <a:t> </a:t>
            </a:r>
            <a:r>
              <a:rPr sz="1400" spc="-10" dirty="0">
                <a:latin typeface="한컴산뜻돋움"/>
                <a:cs typeface="한컴산뜻돋움"/>
              </a:rPr>
              <a:t>src=cherry.jpg&gt;</a:t>
            </a:r>
            <a:endParaRPr sz="14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3759" y="1728814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46504" y="1723644"/>
            <a:ext cx="8625840" cy="3884295"/>
            <a:chOff x="1746504" y="1723644"/>
            <a:chExt cx="8625840" cy="38842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9891" y="1723644"/>
              <a:ext cx="219455" cy="219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4" y="1964436"/>
              <a:ext cx="4312919" cy="33605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9424" y="1947672"/>
              <a:ext cx="4312919" cy="33629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5916" y="5324855"/>
              <a:ext cx="4029455" cy="282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2328" y="5324855"/>
              <a:ext cx="4029455" cy="28273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900B1D-119D-E7E1-FFAC-4291D53914B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44C6A0-FB32-F0B1-752C-0DA23403CB8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F3A0DD-5FC9-84CF-52C6-3A80F514DF0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C041E-96A6-94F5-AE86-96CCC75CC0B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2833" y="2000416"/>
            <a:ext cx="10692765" cy="2053511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31800" marR="492759" indent="-635">
              <a:lnSpc>
                <a:spcPct val="100000"/>
              </a:lnSpc>
              <a:spcBef>
                <a:spcPts val="755"/>
              </a:spcBef>
            </a:pPr>
            <a:r>
              <a:rPr sz="2400" spc="650" dirty="0" err="1">
                <a:latin typeface="휴먼아미체"/>
                <a:cs typeface="휴먼아미체"/>
              </a:rPr>
              <a:t>절대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자신의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컴퓨터가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아닌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인터넷에</a:t>
            </a:r>
            <a:r>
              <a:rPr sz="2400" spc="-58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85" dirty="0">
                <a:latin typeface="휴먼아미체"/>
                <a:cs typeface="휴먼아미체"/>
              </a:rPr>
              <a:t> </a:t>
            </a:r>
            <a:r>
              <a:rPr sz="3200" b="1" spc="-55" dirty="0">
                <a:latin typeface="나눔스퀘어 Bold"/>
                <a:cs typeface="나눔스퀘어 Bold"/>
              </a:rPr>
              <a:t>이미지를</a:t>
            </a:r>
            <a:r>
              <a:rPr sz="3200" b="1" spc="-100" dirty="0">
                <a:latin typeface="나눔스퀘어 Bold"/>
                <a:cs typeface="나눔스퀘어 Bold"/>
              </a:rPr>
              <a:t> </a:t>
            </a:r>
            <a:r>
              <a:rPr sz="3200" b="1" spc="-60" dirty="0">
                <a:latin typeface="나눔스퀘어 Bold"/>
                <a:cs typeface="나눔스퀘어 Bold"/>
              </a:rPr>
              <a:t>다운받지</a:t>
            </a:r>
            <a:r>
              <a:rPr sz="3200" b="1" spc="-110" dirty="0">
                <a:latin typeface="나눔스퀘어 Bold"/>
                <a:cs typeface="나눔스퀘어 Bold"/>
              </a:rPr>
              <a:t> </a:t>
            </a:r>
            <a:r>
              <a:rPr sz="3200" b="1" spc="-25" dirty="0">
                <a:latin typeface="나눔스퀘어 Bold"/>
                <a:cs typeface="나눔스퀘어 Bold"/>
              </a:rPr>
              <a:t>않고 </a:t>
            </a:r>
            <a:r>
              <a:rPr sz="3200" b="1" spc="-45" dirty="0">
                <a:solidFill>
                  <a:srgbClr val="00AFEF"/>
                </a:solidFill>
                <a:latin typeface="나눔스퀘어 Bold"/>
                <a:cs typeface="나눔스퀘어 Bold"/>
              </a:rPr>
              <a:t>연결만</a:t>
            </a:r>
            <a:r>
              <a:rPr sz="3200" b="1" spc="-15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3200" b="1" spc="-7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하여</a:t>
            </a:r>
            <a:r>
              <a:rPr sz="3200" b="1" spc="-27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3200" b="1" spc="-65" dirty="0">
                <a:solidFill>
                  <a:srgbClr val="00AFEF"/>
                </a:solidFill>
                <a:latin typeface="나눔스퀘어 Bold"/>
                <a:cs typeface="나눔스퀘어 Bold"/>
              </a:rPr>
              <a:t>사용하고자</a:t>
            </a:r>
            <a:r>
              <a:rPr sz="3200" b="1" spc="-13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32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할</a:t>
            </a:r>
            <a:r>
              <a:rPr sz="3200" b="1" spc="-14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32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때</a:t>
            </a:r>
            <a:r>
              <a:rPr sz="3200" b="1" spc="-12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이용하는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방법이다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2400"/>
              </a:lnSpc>
              <a:spcBef>
                <a:spcPts val="905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문제점으로는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30" dirty="0">
                <a:latin typeface="나눔스퀘어 Bold"/>
                <a:cs typeface="나눔스퀘어 Bold"/>
              </a:rPr>
              <a:t>해당</a:t>
            </a:r>
            <a:r>
              <a:rPr sz="3200" b="1" spc="-170" dirty="0">
                <a:latin typeface="나눔스퀘어 Bold"/>
                <a:cs typeface="나눔스퀘어 Bold"/>
              </a:rPr>
              <a:t> </a:t>
            </a:r>
            <a:r>
              <a:rPr sz="3200" b="1" spc="-65" dirty="0">
                <a:latin typeface="나눔스퀘어 Bold"/>
                <a:cs typeface="나눔스퀘어 Bold"/>
              </a:rPr>
              <a:t>사이트에서</a:t>
            </a:r>
            <a:r>
              <a:rPr sz="3200" b="1" spc="-135" dirty="0">
                <a:latin typeface="나눔스퀘어 Bold"/>
                <a:cs typeface="나눔스퀘어 Bold"/>
              </a:rPr>
              <a:t> </a:t>
            </a:r>
            <a:r>
              <a:rPr sz="3200" b="1" spc="-60" dirty="0">
                <a:latin typeface="나눔스퀘어 Bold"/>
                <a:cs typeface="나눔스퀘어 Bold"/>
              </a:rPr>
              <a:t>이미지가</a:t>
            </a:r>
            <a:r>
              <a:rPr sz="3200" b="1" spc="-140" dirty="0">
                <a:latin typeface="나눔스퀘어 Bold"/>
                <a:cs typeface="나눔스퀘어 Bold"/>
              </a:rPr>
              <a:t> </a:t>
            </a:r>
            <a:r>
              <a:rPr sz="3200" b="1" spc="-45" dirty="0">
                <a:latin typeface="나눔스퀘어 Bold"/>
                <a:cs typeface="나눔스퀘어 Bold"/>
              </a:rPr>
              <a:t>삭제될</a:t>
            </a:r>
            <a:r>
              <a:rPr sz="3200" b="1" spc="-130" dirty="0">
                <a:latin typeface="나눔스퀘어 Bold"/>
                <a:cs typeface="나눔스퀘어 Bold"/>
              </a:rPr>
              <a:t> </a:t>
            </a:r>
            <a:r>
              <a:rPr sz="3200" b="1" spc="-30" dirty="0">
                <a:latin typeface="나눔스퀘어 Bold"/>
                <a:cs typeface="나눔스퀘어 Bold"/>
              </a:rPr>
              <a:t>경우</a:t>
            </a:r>
            <a:r>
              <a:rPr sz="3200" b="1" spc="-125" dirty="0">
                <a:latin typeface="나눔스퀘어 Bold"/>
                <a:cs typeface="나눔스퀘어 Bold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절대경로로 </a:t>
            </a:r>
            <a:r>
              <a:rPr sz="2400" spc="855" dirty="0">
                <a:latin typeface="휴먼아미체"/>
                <a:cs typeface="휴먼아미체"/>
              </a:rPr>
              <a:t>보이던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깨져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보이게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1837B-5095-3DC1-E193-2A1BDDBD644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F8827-45D3-8A31-7F8A-C76A737B6756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lang="ko-KR" altLang="en-US"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lang="ko-KR" altLang="en-US" sz="24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46C46B-CAC8-8B4F-4D59-581BA3F90B0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68CFC-00CC-4420-F5E9-0AF6CD106DF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7B6C1-6BB0-755C-6C88-BDEBFDFF062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1049" y="1079858"/>
            <a:ext cx="6782434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sz="2400" dirty="0">
              <a:latin typeface="나눔스퀘어 Bold"/>
              <a:cs typeface="나눔스퀘어 Bold"/>
            </a:endParaRPr>
          </a:p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645" dirty="0">
                <a:latin typeface="휴먼아미체"/>
                <a:cs typeface="휴먼아미체"/>
              </a:rPr>
              <a:t>인터넷에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절대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쉽게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1723214"/>
            <a:ext cx="233172" cy="23317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84503" y="2164079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80" h="424180">
                <a:moveTo>
                  <a:pt x="211836" y="0"/>
                </a:moveTo>
                <a:lnTo>
                  <a:pt x="163264" y="5594"/>
                </a:lnTo>
                <a:lnTo>
                  <a:pt x="118676" y="21531"/>
                </a:lnTo>
                <a:lnTo>
                  <a:pt x="79343" y="46538"/>
                </a:lnTo>
                <a:lnTo>
                  <a:pt x="46538" y="79343"/>
                </a:lnTo>
                <a:lnTo>
                  <a:pt x="21531" y="118676"/>
                </a:lnTo>
                <a:lnTo>
                  <a:pt x="5594" y="163264"/>
                </a:lnTo>
                <a:lnTo>
                  <a:pt x="0" y="211836"/>
                </a:lnTo>
                <a:lnTo>
                  <a:pt x="5594" y="260407"/>
                </a:lnTo>
                <a:lnTo>
                  <a:pt x="21531" y="304995"/>
                </a:lnTo>
                <a:lnTo>
                  <a:pt x="46538" y="344328"/>
                </a:lnTo>
                <a:lnTo>
                  <a:pt x="79343" y="377133"/>
                </a:lnTo>
                <a:lnTo>
                  <a:pt x="118676" y="402140"/>
                </a:lnTo>
                <a:lnTo>
                  <a:pt x="163264" y="418077"/>
                </a:lnTo>
                <a:lnTo>
                  <a:pt x="211836" y="423672"/>
                </a:lnTo>
                <a:lnTo>
                  <a:pt x="260407" y="418077"/>
                </a:lnTo>
                <a:lnTo>
                  <a:pt x="304995" y="402140"/>
                </a:lnTo>
                <a:lnTo>
                  <a:pt x="344328" y="377133"/>
                </a:lnTo>
                <a:lnTo>
                  <a:pt x="377133" y="344328"/>
                </a:lnTo>
                <a:lnTo>
                  <a:pt x="402140" y="304995"/>
                </a:lnTo>
                <a:lnTo>
                  <a:pt x="418077" y="260407"/>
                </a:lnTo>
                <a:lnTo>
                  <a:pt x="423672" y="211836"/>
                </a:lnTo>
                <a:lnTo>
                  <a:pt x="418077" y="163264"/>
                </a:lnTo>
                <a:lnTo>
                  <a:pt x="402140" y="118676"/>
                </a:lnTo>
                <a:lnTo>
                  <a:pt x="377133" y="79343"/>
                </a:lnTo>
                <a:lnTo>
                  <a:pt x="344328" y="46538"/>
                </a:lnTo>
                <a:lnTo>
                  <a:pt x="304995" y="21531"/>
                </a:lnTo>
                <a:lnTo>
                  <a:pt x="260407" y="5594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69083" y="2138907"/>
            <a:ext cx="1682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4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32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5954" y="2120851"/>
            <a:ext cx="6896100" cy="88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015" dirty="0">
                <a:solidFill>
                  <a:srgbClr val="0D0D0D"/>
                </a:solidFill>
                <a:latin typeface="휴먼아미체"/>
                <a:cs typeface="휴먼아미체"/>
              </a:rPr>
              <a:t>먼저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44" dirty="0">
                <a:solidFill>
                  <a:srgbClr val="0D0D0D"/>
                </a:solidFill>
                <a:latin typeface="휴먼아미체"/>
                <a:cs typeface="휴먼아미체"/>
              </a:rPr>
              <a:t>아래의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05" dirty="0">
                <a:solidFill>
                  <a:srgbClr val="0D0D0D"/>
                </a:solidFill>
                <a:latin typeface="휴먼아미체"/>
                <a:cs typeface="휴먼아미체"/>
              </a:rPr>
              <a:t>구글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35" dirty="0">
                <a:solidFill>
                  <a:srgbClr val="0D0D0D"/>
                </a:solidFill>
                <a:latin typeface="휴먼아미체"/>
                <a:cs typeface="휴먼아미체"/>
              </a:rPr>
              <a:t>이미지사이트를</a:t>
            </a:r>
            <a:r>
              <a:rPr sz="2800" spc="-45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55" dirty="0">
                <a:solidFill>
                  <a:srgbClr val="0D0D0D"/>
                </a:solidFill>
                <a:latin typeface="휴먼아미체"/>
                <a:cs typeface="휴먼아미체"/>
              </a:rPr>
              <a:t>접속한다</a:t>
            </a:r>
            <a:r>
              <a:rPr sz="2800" spc="755" dirty="0">
                <a:solidFill>
                  <a:srgbClr val="0D0D0D"/>
                </a:solidFill>
                <a:latin typeface="휴먼모음T"/>
                <a:cs typeface="휴먼모음T"/>
              </a:rPr>
              <a:t>.</a:t>
            </a:r>
            <a:endParaRPr sz="2800">
              <a:latin typeface="휴먼모음T"/>
              <a:cs typeface="휴먼모음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800" b="1" spc="-155" dirty="0">
                <a:solidFill>
                  <a:srgbClr val="0B9E9A"/>
                </a:solidFill>
                <a:latin typeface="나눔고딕 ExtraBold"/>
                <a:cs typeface="나눔고딕 ExtraBold"/>
                <a:hlinkClick r:id="rId3"/>
              </a:rPr>
              <a:t>http://www.google.co.kr/imghp?hl=ko&amp;tab=ii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4503" y="3427476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80" h="424179">
                <a:moveTo>
                  <a:pt x="211836" y="0"/>
                </a:moveTo>
                <a:lnTo>
                  <a:pt x="163264" y="5594"/>
                </a:lnTo>
                <a:lnTo>
                  <a:pt x="118676" y="21531"/>
                </a:lnTo>
                <a:lnTo>
                  <a:pt x="79343" y="46538"/>
                </a:lnTo>
                <a:lnTo>
                  <a:pt x="46538" y="79343"/>
                </a:lnTo>
                <a:lnTo>
                  <a:pt x="21531" y="118676"/>
                </a:lnTo>
                <a:lnTo>
                  <a:pt x="5594" y="163264"/>
                </a:lnTo>
                <a:lnTo>
                  <a:pt x="0" y="211836"/>
                </a:lnTo>
                <a:lnTo>
                  <a:pt x="5594" y="260407"/>
                </a:lnTo>
                <a:lnTo>
                  <a:pt x="21531" y="304995"/>
                </a:lnTo>
                <a:lnTo>
                  <a:pt x="46538" y="344328"/>
                </a:lnTo>
                <a:lnTo>
                  <a:pt x="79343" y="377133"/>
                </a:lnTo>
                <a:lnTo>
                  <a:pt x="118676" y="402140"/>
                </a:lnTo>
                <a:lnTo>
                  <a:pt x="163264" y="418077"/>
                </a:lnTo>
                <a:lnTo>
                  <a:pt x="211836" y="423672"/>
                </a:lnTo>
                <a:lnTo>
                  <a:pt x="260407" y="418077"/>
                </a:lnTo>
                <a:lnTo>
                  <a:pt x="304995" y="402140"/>
                </a:lnTo>
                <a:lnTo>
                  <a:pt x="344328" y="377133"/>
                </a:lnTo>
                <a:lnTo>
                  <a:pt x="377133" y="344328"/>
                </a:lnTo>
                <a:lnTo>
                  <a:pt x="402140" y="304995"/>
                </a:lnTo>
                <a:lnTo>
                  <a:pt x="418077" y="260407"/>
                </a:lnTo>
                <a:lnTo>
                  <a:pt x="423672" y="211836"/>
                </a:lnTo>
                <a:lnTo>
                  <a:pt x="418077" y="163264"/>
                </a:lnTo>
                <a:lnTo>
                  <a:pt x="402140" y="118676"/>
                </a:lnTo>
                <a:lnTo>
                  <a:pt x="377133" y="79343"/>
                </a:lnTo>
                <a:lnTo>
                  <a:pt x="344328" y="46538"/>
                </a:lnTo>
                <a:lnTo>
                  <a:pt x="304995" y="21531"/>
                </a:lnTo>
                <a:lnTo>
                  <a:pt x="260407" y="5594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4503" y="5122164"/>
            <a:ext cx="424180" cy="424180"/>
          </a:xfrm>
          <a:custGeom>
            <a:avLst/>
            <a:gdLst/>
            <a:ahLst/>
            <a:cxnLst/>
            <a:rect l="l" t="t" r="r" b="b"/>
            <a:pathLst>
              <a:path w="424180" h="424179">
                <a:moveTo>
                  <a:pt x="211836" y="0"/>
                </a:moveTo>
                <a:lnTo>
                  <a:pt x="163264" y="5594"/>
                </a:lnTo>
                <a:lnTo>
                  <a:pt x="118676" y="21531"/>
                </a:lnTo>
                <a:lnTo>
                  <a:pt x="79343" y="46538"/>
                </a:lnTo>
                <a:lnTo>
                  <a:pt x="46538" y="79343"/>
                </a:lnTo>
                <a:lnTo>
                  <a:pt x="21531" y="118676"/>
                </a:lnTo>
                <a:lnTo>
                  <a:pt x="5594" y="163264"/>
                </a:lnTo>
                <a:lnTo>
                  <a:pt x="0" y="211836"/>
                </a:lnTo>
                <a:lnTo>
                  <a:pt x="5594" y="260407"/>
                </a:lnTo>
                <a:lnTo>
                  <a:pt x="21531" y="304995"/>
                </a:lnTo>
                <a:lnTo>
                  <a:pt x="46538" y="344328"/>
                </a:lnTo>
                <a:lnTo>
                  <a:pt x="79343" y="377133"/>
                </a:lnTo>
                <a:lnTo>
                  <a:pt x="118676" y="402140"/>
                </a:lnTo>
                <a:lnTo>
                  <a:pt x="163264" y="418077"/>
                </a:lnTo>
                <a:lnTo>
                  <a:pt x="211836" y="423672"/>
                </a:lnTo>
                <a:lnTo>
                  <a:pt x="260407" y="418077"/>
                </a:lnTo>
                <a:lnTo>
                  <a:pt x="304995" y="402140"/>
                </a:lnTo>
                <a:lnTo>
                  <a:pt x="344328" y="377133"/>
                </a:lnTo>
                <a:lnTo>
                  <a:pt x="377133" y="344328"/>
                </a:lnTo>
                <a:lnTo>
                  <a:pt x="402140" y="304995"/>
                </a:lnTo>
                <a:lnTo>
                  <a:pt x="418077" y="260407"/>
                </a:lnTo>
                <a:lnTo>
                  <a:pt x="423672" y="211836"/>
                </a:lnTo>
                <a:lnTo>
                  <a:pt x="418077" y="163264"/>
                </a:lnTo>
                <a:lnTo>
                  <a:pt x="402140" y="118676"/>
                </a:lnTo>
                <a:lnTo>
                  <a:pt x="377133" y="79343"/>
                </a:lnTo>
                <a:lnTo>
                  <a:pt x="344328" y="46538"/>
                </a:lnTo>
                <a:lnTo>
                  <a:pt x="304995" y="21531"/>
                </a:lnTo>
                <a:lnTo>
                  <a:pt x="260407" y="5594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0983" y="3384218"/>
            <a:ext cx="9888855" cy="29997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57200" marR="17780" indent="-415925">
              <a:lnSpc>
                <a:spcPts val="3360"/>
              </a:lnSpc>
              <a:spcBef>
                <a:spcPts val="204"/>
              </a:spcBef>
              <a:buClr>
                <a:srgbClr val="FFFFFF"/>
              </a:buClr>
              <a:buSzPct val="114285"/>
              <a:buFont typeface="Arial Narrow"/>
              <a:buAutoNum type="arabicPlain" startAt="2"/>
              <a:tabLst>
                <a:tab pos="457200" algn="l"/>
                <a:tab pos="457834" algn="l"/>
              </a:tabLst>
            </a:pPr>
            <a:r>
              <a:rPr sz="2800" spc="835" dirty="0">
                <a:solidFill>
                  <a:srgbClr val="0D0D0D"/>
                </a:solidFill>
                <a:latin typeface="휴먼아미체"/>
                <a:cs typeface="휴먼아미체"/>
              </a:rPr>
              <a:t>검색어에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415" dirty="0">
                <a:solidFill>
                  <a:srgbClr val="0D0D0D"/>
                </a:solidFill>
                <a:latin typeface="휴먼모음T"/>
                <a:cs typeface="휴먼모음T"/>
              </a:rPr>
              <a:t>“</a:t>
            </a:r>
            <a:r>
              <a:rPr sz="2800" spc="415" dirty="0">
                <a:solidFill>
                  <a:srgbClr val="00AFEF"/>
                </a:solidFill>
                <a:latin typeface="휴먼아미체"/>
                <a:cs typeface="휴먼아미체"/>
              </a:rPr>
              <a:t>풍경사진</a:t>
            </a:r>
            <a:r>
              <a:rPr sz="2800" spc="415" dirty="0">
                <a:solidFill>
                  <a:srgbClr val="0D0D0D"/>
                </a:solidFill>
                <a:latin typeface="휴먼아미체"/>
                <a:cs typeface="휴먼아미체"/>
              </a:rPr>
              <a:t>”이라고</a:t>
            </a:r>
            <a:r>
              <a:rPr sz="2800" spc="-47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입력한</a:t>
            </a:r>
            <a:r>
              <a:rPr sz="2800" spc="-47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60" dirty="0">
                <a:solidFill>
                  <a:srgbClr val="0D0D0D"/>
                </a:solidFill>
                <a:latin typeface="휴먼아미체"/>
                <a:cs typeface="휴먼아미체"/>
              </a:rPr>
              <a:t>후</a:t>
            </a:r>
            <a:r>
              <a:rPr sz="2800" spc="-50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45" dirty="0">
                <a:solidFill>
                  <a:srgbClr val="0D0D0D"/>
                </a:solidFill>
                <a:latin typeface="휴먼아미체"/>
                <a:cs typeface="휴먼아미체"/>
              </a:rPr>
              <a:t>원하는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60" dirty="0">
                <a:solidFill>
                  <a:srgbClr val="0D0D0D"/>
                </a:solidFill>
                <a:latin typeface="휴먼아미체"/>
                <a:cs typeface="휴먼아미체"/>
              </a:rPr>
              <a:t>이미지를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630" dirty="0">
                <a:solidFill>
                  <a:srgbClr val="0D0D0D"/>
                </a:solidFill>
                <a:latin typeface="휴먼아미체"/>
                <a:cs typeface="휴먼아미체"/>
              </a:rPr>
              <a:t>선택한다</a:t>
            </a:r>
            <a:r>
              <a:rPr sz="2800" spc="630" dirty="0">
                <a:solidFill>
                  <a:srgbClr val="0D0D0D"/>
                </a:solidFill>
                <a:latin typeface="휴먼모음T"/>
                <a:cs typeface="휴먼모음T"/>
              </a:rPr>
              <a:t>. </a:t>
            </a:r>
            <a:r>
              <a:rPr sz="2800" spc="990" dirty="0">
                <a:solidFill>
                  <a:srgbClr val="0D0D0D"/>
                </a:solidFill>
                <a:latin typeface="휴먼아미체"/>
                <a:cs typeface="휴먼아미체"/>
              </a:rPr>
              <a:t>이미지의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40" dirty="0">
                <a:solidFill>
                  <a:srgbClr val="0D0D0D"/>
                </a:solidFill>
                <a:latin typeface="휴먼아미체"/>
                <a:cs typeface="휴먼아미체"/>
              </a:rPr>
              <a:t>절대경로를</a:t>
            </a:r>
            <a:r>
              <a:rPr sz="2800" spc="-47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00" dirty="0">
                <a:solidFill>
                  <a:srgbClr val="0D0D0D"/>
                </a:solidFill>
                <a:latin typeface="휴먼아미체"/>
                <a:cs typeface="휴먼아미체"/>
              </a:rPr>
              <a:t>알고자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25" dirty="0">
                <a:solidFill>
                  <a:srgbClr val="0D0D0D"/>
                </a:solidFill>
                <a:latin typeface="휴먼아미체"/>
                <a:cs typeface="휴먼아미체"/>
              </a:rPr>
              <a:t>원한다면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60" dirty="0">
                <a:solidFill>
                  <a:srgbClr val="0D0D0D"/>
                </a:solidFill>
                <a:latin typeface="휴먼아미체"/>
                <a:cs typeface="휴먼아미체"/>
              </a:rPr>
              <a:t>이미지를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45" dirty="0">
                <a:solidFill>
                  <a:srgbClr val="0D0D0D"/>
                </a:solidFill>
                <a:latin typeface="휴먼아미체"/>
                <a:cs typeface="휴먼아미체"/>
              </a:rPr>
              <a:t>마우스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30" dirty="0">
                <a:solidFill>
                  <a:srgbClr val="0D0D0D"/>
                </a:solidFill>
                <a:latin typeface="휴먼아미체"/>
                <a:cs typeface="휴먼아미체"/>
              </a:rPr>
              <a:t>오른쪽 </a:t>
            </a:r>
            <a:r>
              <a:rPr sz="2800" spc="1210" dirty="0">
                <a:solidFill>
                  <a:srgbClr val="0D0D0D"/>
                </a:solidFill>
                <a:latin typeface="휴먼아미체"/>
                <a:cs typeface="휴먼아미체"/>
              </a:rPr>
              <a:t>버튼으로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45" dirty="0">
                <a:solidFill>
                  <a:srgbClr val="0D0D0D"/>
                </a:solidFill>
                <a:latin typeface="휴먼아미체"/>
                <a:cs typeface="휴먼아미체"/>
              </a:rPr>
              <a:t>클릭한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60" dirty="0">
                <a:solidFill>
                  <a:srgbClr val="0D0D0D"/>
                </a:solidFill>
                <a:latin typeface="휴먼아미체"/>
                <a:cs typeface="휴먼아미체"/>
              </a:rPr>
              <a:t>후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570" dirty="0">
                <a:solidFill>
                  <a:srgbClr val="0D0D0D"/>
                </a:solidFill>
                <a:latin typeface="휴먼모음T"/>
                <a:cs typeface="휴먼모음T"/>
              </a:rPr>
              <a:t>'</a:t>
            </a:r>
            <a:r>
              <a:rPr sz="2800" spc="570" dirty="0">
                <a:solidFill>
                  <a:srgbClr val="0D0D0D"/>
                </a:solidFill>
                <a:latin typeface="휴먼아미체"/>
                <a:cs typeface="휴먼아미체"/>
              </a:rPr>
              <a:t>속성</a:t>
            </a:r>
            <a:r>
              <a:rPr sz="2800" spc="570" dirty="0">
                <a:solidFill>
                  <a:srgbClr val="0D0D0D"/>
                </a:solidFill>
                <a:latin typeface="휴먼모음T"/>
                <a:cs typeface="휴먼모음T"/>
              </a:rPr>
              <a:t>'(</a:t>
            </a:r>
            <a:r>
              <a:rPr sz="2800" spc="570" dirty="0">
                <a:solidFill>
                  <a:srgbClr val="0D0D0D"/>
                </a:solidFill>
                <a:latin typeface="휴먼아미체"/>
                <a:cs typeface="휴먼아미체"/>
              </a:rPr>
              <a:t>또는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655" dirty="0">
                <a:solidFill>
                  <a:srgbClr val="0D0D0D"/>
                </a:solidFill>
                <a:latin typeface="휴먼모음T"/>
                <a:cs typeface="휴먼모음T"/>
              </a:rPr>
              <a:t>'</a:t>
            </a:r>
            <a:r>
              <a:rPr sz="2800" spc="655" dirty="0">
                <a:solidFill>
                  <a:srgbClr val="0D0D0D"/>
                </a:solidFill>
                <a:latin typeface="휴먼아미체"/>
                <a:cs typeface="휴먼아미체"/>
              </a:rPr>
              <a:t>등록정보</a:t>
            </a:r>
            <a:r>
              <a:rPr sz="2800" spc="655" dirty="0">
                <a:solidFill>
                  <a:srgbClr val="0D0D0D"/>
                </a:solidFill>
                <a:latin typeface="휴먼모음T"/>
                <a:cs typeface="휴먼모음T"/>
              </a:rPr>
              <a:t>')</a:t>
            </a:r>
            <a:r>
              <a:rPr sz="2800" spc="655" dirty="0">
                <a:solidFill>
                  <a:srgbClr val="0D0D0D"/>
                </a:solidFill>
                <a:latin typeface="휴먼아미체"/>
                <a:cs typeface="휴먼아미체"/>
              </a:rPr>
              <a:t>을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55" dirty="0">
                <a:solidFill>
                  <a:srgbClr val="0D0D0D"/>
                </a:solidFill>
                <a:latin typeface="휴먼아미체"/>
                <a:cs typeface="휴먼아미체"/>
              </a:rPr>
              <a:t>클릭한다</a:t>
            </a:r>
            <a:r>
              <a:rPr sz="2800" spc="755" dirty="0">
                <a:solidFill>
                  <a:srgbClr val="0D0D0D"/>
                </a:solidFill>
                <a:latin typeface="휴먼모음T"/>
                <a:cs typeface="휴먼모음T"/>
              </a:rPr>
              <a:t>.</a:t>
            </a:r>
            <a:endParaRPr sz="2800">
              <a:latin typeface="휴먼모음T"/>
              <a:cs typeface="휴먼모음T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FFFFFF"/>
              </a:buClr>
              <a:buFont typeface="Arial Narrow"/>
              <a:buAutoNum type="arabicPlain" startAt="2"/>
            </a:pPr>
            <a:endParaRPr sz="1950">
              <a:latin typeface="휴먼모음T"/>
              <a:cs typeface="휴먼모음T"/>
            </a:endParaRPr>
          </a:p>
          <a:p>
            <a:pPr marL="457200" marR="254000" indent="-407034" algn="just">
              <a:lnSpc>
                <a:spcPts val="3360"/>
              </a:lnSpc>
              <a:spcBef>
                <a:spcPts val="5"/>
              </a:spcBef>
              <a:buClr>
                <a:srgbClr val="FFFFFF"/>
              </a:buClr>
              <a:buSzPct val="114285"/>
              <a:buFont typeface="Arial Narrow"/>
              <a:buAutoNum type="arabicPlain" startAt="2"/>
              <a:tabLst>
                <a:tab pos="457834" algn="l"/>
              </a:tabLst>
            </a:pPr>
            <a:r>
              <a:rPr sz="2800" spc="925" dirty="0">
                <a:solidFill>
                  <a:srgbClr val="0D0D0D"/>
                </a:solidFill>
                <a:latin typeface="휴먼아미체"/>
                <a:cs typeface="휴먼아미체"/>
              </a:rPr>
              <a:t>이미지</a:t>
            </a:r>
            <a:r>
              <a:rPr sz="2800" spc="-2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50" dirty="0">
                <a:solidFill>
                  <a:srgbClr val="0D0D0D"/>
                </a:solidFill>
                <a:latin typeface="휴먼아미체"/>
                <a:cs typeface="휴먼아미체"/>
              </a:rPr>
              <a:t>속성</a:t>
            </a:r>
            <a:r>
              <a:rPr sz="2800" spc="-28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65" dirty="0">
                <a:solidFill>
                  <a:srgbClr val="0D0D0D"/>
                </a:solidFill>
                <a:latin typeface="휴먼아미체"/>
                <a:cs typeface="휴먼아미체"/>
              </a:rPr>
              <a:t>대화상자에서</a:t>
            </a:r>
            <a:r>
              <a:rPr sz="2800" spc="-2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50" dirty="0">
                <a:solidFill>
                  <a:srgbClr val="0D0D0D"/>
                </a:solidFill>
                <a:latin typeface="휴먼모음T"/>
                <a:cs typeface="휴먼모음T"/>
              </a:rPr>
              <a:t>'</a:t>
            </a:r>
            <a:r>
              <a:rPr sz="2800" spc="150" dirty="0">
                <a:solidFill>
                  <a:srgbClr val="00AFEF"/>
                </a:solidFill>
                <a:latin typeface="휴먼아미체"/>
                <a:cs typeface="휴먼아미체"/>
              </a:rPr>
              <a:t>주소</a:t>
            </a:r>
            <a:r>
              <a:rPr sz="2800" spc="150" dirty="0">
                <a:solidFill>
                  <a:srgbClr val="00AFEF"/>
                </a:solidFill>
                <a:latin typeface="휴먼모음T"/>
                <a:cs typeface="휴먼모음T"/>
              </a:rPr>
              <a:t>(URL)</a:t>
            </a:r>
            <a:r>
              <a:rPr sz="2800" spc="150" dirty="0">
                <a:solidFill>
                  <a:srgbClr val="0D0D0D"/>
                </a:solidFill>
                <a:latin typeface="휴먼모음T"/>
                <a:cs typeface="휴먼모음T"/>
              </a:rPr>
              <a:t>'</a:t>
            </a:r>
            <a:r>
              <a:rPr sz="2800" spc="-385" dirty="0">
                <a:solidFill>
                  <a:srgbClr val="0D0D0D"/>
                </a:solidFill>
                <a:latin typeface="휴먼모음T"/>
                <a:cs typeface="휴먼모음T"/>
              </a:rPr>
              <a:t> </a:t>
            </a:r>
            <a:r>
              <a:rPr sz="2800" spc="969" dirty="0">
                <a:solidFill>
                  <a:srgbClr val="0D0D0D"/>
                </a:solidFill>
                <a:latin typeface="휴먼아미체"/>
                <a:cs typeface="휴먼아미체"/>
              </a:rPr>
              <a:t>항목</a:t>
            </a:r>
            <a:r>
              <a:rPr sz="2800" spc="-22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80" dirty="0">
                <a:solidFill>
                  <a:srgbClr val="0D0D0D"/>
                </a:solidFill>
                <a:latin typeface="휴먼아미체"/>
                <a:cs typeface="휴먼아미체"/>
              </a:rPr>
              <a:t>바로</a:t>
            </a:r>
            <a:r>
              <a:rPr sz="2800" spc="-21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85" dirty="0">
                <a:solidFill>
                  <a:srgbClr val="0D0D0D"/>
                </a:solidFill>
                <a:latin typeface="휴먼아미체"/>
                <a:cs typeface="휴먼아미체"/>
              </a:rPr>
              <a:t>오른쪽에</a:t>
            </a:r>
            <a:r>
              <a:rPr sz="2800" spc="-1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85" dirty="0">
                <a:solidFill>
                  <a:srgbClr val="0D0D0D"/>
                </a:solidFill>
                <a:latin typeface="휴먼아미체"/>
                <a:cs typeface="휴먼아미체"/>
              </a:rPr>
              <a:t>표시 </a:t>
            </a:r>
            <a:r>
              <a:rPr sz="2800" spc="840" dirty="0">
                <a:solidFill>
                  <a:srgbClr val="0D0D0D"/>
                </a:solidFill>
                <a:latin typeface="휴먼아미체"/>
                <a:cs typeface="휴먼아미체"/>
              </a:rPr>
              <a:t>된</a:t>
            </a:r>
            <a:r>
              <a:rPr sz="2800" spc="-2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05" dirty="0">
                <a:solidFill>
                  <a:srgbClr val="0D0D0D"/>
                </a:solidFill>
                <a:latin typeface="휴먼아미체"/>
                <a:cs typeface="휴먼아미체"/>
              </a:rPr>
              <a:t>것이</a:t>
            </a:r>
            <a:r>
              <a:rPr sz="2800" spc="-28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69" dirty="0">
                <a:solidFill>
                  <a:srgbClr val="0D0D0D"/>
                </a:solidFill>
                <a:latin typeface="휴먼아미체"/>
                <a:cs typeface="휴먼아미체"/>
              </a:rPr>
              <a:t>바로</a:t>
            </a:r>
            <a:r>
              <a:rPr sz="2800" spc="-2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55" dirty="0">
                <a:solidFill>
                  <a:srgbClr val="0D0D0D"/>
                </a:solidFill>
                <a:latin typeface="휴먼아미체"/>
                <a:cs typeface="휴먼아미체"/>
              </a:rPr>
              <a:t>현재</a:t>
            </a:r>
            <a:r>
              <a:rPr sz="2800" spc="-28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35" dirty="0">
                <a:solidFill>
                  <a:srgbClr val="0D0D0D"/>
                </a:solidFill>
                <a:latin typeface="휴먼아미체"/>
                <a:cs typeface="휴먼아미체"/>
              </a:rPr>
              <a:t>이미지의</a:t>
            </a:r>
            <a:r>
              <a:rPr sz="2800" spc="-2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55" dirty="0">
                <a:solidFill>
                  <a:srgbClr val="0D0D0D"/>
                </a:solidFill>
                <a:latin typeface="휴먼아미체"/>
                <a:cs typeface="휴먼아미체"/>
              </a:rPr>
              <a:t>절대</a:t>
            </a:r>
            <a:r>
              <a:rPr sz="2800" spc="-23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690" dirty="0">
                <a:solidFill>
                  <a:srgbClr val="0D0D0D"/>
                </a:solidFill>
                <a:latin typeface="휴먼아미체"/>
                <a:cs typeface="휴먼아미체"/>
              </a:rPr>
              <a:t>경로이다</a:t>
            </a:r>
            <a:r>
              <a:rPr sz="2800" spc="690" dirty="0">
                <a:solidFill>
                  <a:srgbClr val="0D0D0D"/>
                </a:solidFill>
                <a:latin typeface="휴먼모음T"/>
                <a:cs typeface="휴먼모음T"/>
              </a:rPr>
              <a:t>.</a:t>
            </a:r>
            <a:r>
              <a:rPr sz="2800" spc="-385" dirty="0">
                <a:solidFill>
                  <a:srgbClr val="0D0D0D"/>
                </a:solidFill>
                <a:latin typeface="휴먼모음T"/>
                <a:cs typeface="휴먼모음T"/>
              </a:rPr>
              <a:t> </a:t>
            </a:r>
            <a:r>
              <a:rPr sz="2800" spc="840" dirty="0">
                <a:solidFill>
                  <a:srgbClr val="0D0D0D"/>
                </a:solidFill>
                <a:latin typeface="휴먼아미체"/>
                <a:cs typeface="휴먼아미체"/>
              </a:rPr>
              <a:t>이</a:t>
            </a:r>
            <a:r>
              <a:rPr sz="2800" spc="-25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15" dirty="0">
                <a:solidFill>
                  <a:srgbClr val="0D0D0D"/>
                </a:solidFill>
                <a:latin typeface="휴먼아미체"/>
                <a:cs typeface="휴먼아미체"/>
              </a:rPr>
              <a:t>주소를</a:t>
            </a:r>
            <a:r>
              <a:rPr sz="2800" spc="-23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10" dirty="0">
                <a:solidFill>
                  <a:srgbClr val="0D0D0D"/>
                </a:solidFill>
                <a:latin typeface="휴먼아미체"/>
                <a:cs typeface="휴먼아미체"/>
              </a:rPr>
              <a:t>드래그</a:t>
            </a:r>
            <a:r>
              <a:rPr sz="2800" spc="-23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80" dirty="0">
                <a:solidFill>
                  <a:srgbClr val="0D0D0D"/>
                </a:solidFill>
                <a:latin typeface="휴먼아미체"/>
                <a:cs typeface="휴먼아미체"/>
              </a:rPr>
              <a:t>하 </a:t>
            </a:r>
            <a:r>
              <a:rPr sz="2800" spc="1070" dirty="0">
                <a:solidFill>
                  <a:srgbClr val="0D0D0D"/>
                </a:solidFill>
                <a:latin typeface="휴먼아미체"/>
                <a:cs typeface="휴먼아미체"/>
              </a:rPr>
              <a:t>여</a:t>
            </a:r>
            <a:r>
              <a:rPr sz="2800" spc="-509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44" dirty="0">
                <a:solidFill>
                  <a:srgbClr val="0D0D0D"/>
                </a:solidFill>
                <a:latin typeface="휴먼아미체"/>
                <a:cs typeface="휴먼아미체"/>
              </a:rPr>
              <a:t>선택한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60" dirty="0">
                <a:solidFill>
                  <a:srgbClr val="0D0D0D"/>
                </a:solidFill>
                <a:latin typeface="휴먼아미체"/>
                <a:cs typeface="휴먼아미체"/>
              </a:rPr>
              <a:t>후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45" dirty="0">
                <a:solidFill>
                  <a:srgbClr val="0D0D0D"/>
                </a:solidFill>
                <a:latin typeface="휴먼아미체"/>
                <a:cs typeface="휴먼아미체"/>
              </a:rPr>
              <a:t>마우스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90" dirty="0">
                <a:solidFill>
                  <a:srgbClr val="0D0D0D"/>
                </a:solidFill>
                <a:latin typeface="휴먼아미체"/>
                <a:cs typeface="휴먼아미체"/>
              </a:rPr>
              <a:t>오른쪽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10" dirty="0">
                <a:solidFill>
                  <a:srgbClr val="0D0D0D"/>
                </a:solidFill>
                <a:latin typeface="휴먼아미체"/>
                <a:cs typeface="휴먼아미체"/>
              </a:rPr>
              <a:t>버튼으로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725" dirty="0">
                <a:solidFill>
                  <a:srgbClr val="0D0D0D"/>
                </a:solidFill>
                <a:latin typeface="휴먼아미체"/>
                <a:cs typeface="휴먼아미체"/>
              </a:rPr>
              <a:t>복사한다</a:t>
            </a:r>
            <a:r>
              <a:rPr sz="2800" spc="725" dirty="0">
                <a:solidFill>
                  <a:srgbClr val="0D0D0D"/>
                </a:solidFill>
                <a:latin typeface="휴먼모음T"/>
                <a:cs typeface="휴먼모음T"/>
              </a:rPr>
              <a:t>.</a:t>
            </a:r>
            <a:endParaRPr sz="2800">
              <a:latin typeface="휴먼모음T"/>
              <a:cs typeface="휴먼모음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BC9DF-4634-5B69-F65A-6297906E4A2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E27731D-D009-CD83-F8D6-511F53AAB4F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06192B-3824-E556-905F-850BD818F61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08D92-349C-C6B6-3C9D-DBA783F7136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CFCAC9-1210-D8E3-DEBC-9354008C0E0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097F2B9-6CF1-467A-AF6E-65D1DB3F91F4}"/>
              </a:ext>
            </a:extLst>
          </p:cNvPr>
          <p:cNvSpPr txBox="1"/>
          <p:nvPr/>
        </p:nvSpPr>
        <p:spPr>
          <a:xfrm>
            <a:off x="485490" y="977612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웹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이미지의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특징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C99BDB9C-700E-3E9F-052F-DC5BAE44F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661" y="1709798"/>
            <a:ext cx="4393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480" dirty="0">
                <a:solidFill>
                  <a:srgbClr val="3B4368"/>
                </a:solidFill>
                <a:latin typeface="휴먼아미체"/>
                <a:cs typeface="휴먼아미체"/>
              </a:rPr>
              <a:t>사용</a:t>
            </a:r>
            <a:r>
              <a:rPr sz="4000" b="0" spc="-1030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b="0" spc="1325" dirty="0">
                <a:solidFill>
                  <a:srgbClr val="3B4368"/>
                </a:solidFill>
                <a:latin typeface="휴먼아미체"/>
                <a:cs typeface="휴먼아미체"/>
              </a:rPr>
              <a:t>가능한</a:t>
            </a:r>
            <a:r>
              <a:rPr sz="4000" b="0" spc="-1019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b="0" spc="1280" dirty="0">
                <a:solidFill>
                  <a:srgbClr val="3B4368"/>
                </a:solidFill>
                <a:latin typeface="휴먼아미체"/>
                <a:cs typeface="휴먼아미체"/>
              </a:rPr>
              <a:t>파일</a:t>
            </a:r>
            <a:r>
              <a:rPr sz="4000" b="0" spc="-1019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000" b="0" spc="1200" dirty="0">
                <a:solidFill>
                  <a:srgbClr val="3B4368"/>
                </a:solidFill>
                <a:latin typeface="휴먼아미체"/>
                <a:cs typeface="휴먼아미체"/>
              </a:rPr>
              <a:t>형식</a:t>
            </a:r>
            <a:endParaRPr sz="4000" dirty="0">
              <a:latin typeface="휴먼아미체"/>
              <a:cs typeface="휴먼아미체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110CE46-DEE0-5A95-CC95-C9A7B65B554E}"/>
              </a:ext>
            </a:extLst>
          </p:cNvPr>
          <p:cNvSpPr txBox="1"/>
          <p:nvPr/>
        </p:nvSpPr>
        <p:spPr>
          <a:xfrm>
            <a:off x="572683" y="2386458"/>
            <a:ext cx="11046633" cy="8896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0"/>
              </a:spcBef>
            </a:pPr>
            <a:r>
              <a:rPr sz="2400" spc="620" dirty="0">
                <a:latin typeface="휴먼아미체"/>
                <a:cs typeface="휴먼아미체"/>
              </a:rPr>
              <a:t>웹사이트에서</a:t>
            </a:r>
            <a:r>
              <a:rPr sz="2400" spc="-65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사용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가능한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파일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형식은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3200" b="1" spc="85" dirty="0">
                <a:latin typeface="한컴산뜻돋움"/>
                <a:cs typeface="한컴산뜻돋움"/>
              </a:rPr>
              <a:t>GIF</a:t>
            </a:r>
            <a:r>
              <a:rPr sz="2400" spc="85" dirty="0">
                <a:latin typeface="휴먼아미체"/>
                <a:cs typeface="휴먼아미체"/>
              </a:rPr>
              <a:t>와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3200" b="1" spc="-105" dirty="0">
                <a:latin typeface="한컴산뜻돋움"/>
                <a:cs typeface="한컴산뜻돋움"/>
              </a:rPr>
              <a:t>JPG(JPEG)</a:t>
            </a:r>
            <a:r>
              <a:rPr sz="2400" spc="-105" dirty="0">
                <a:latin typeface="한컴산뜻돋움"/>
                <a:cs typeface="한컴산뜻돋움"/>
              </a:rPr>
              <a:t>,</a:t>
            </a:r>
            <a:r>
              <a:rPr sz="2400" spc="-315" dirty="0">
                <a:latin typeface="한컴산뜻돋움"/>
                <a:cs typeface="한컴산뜻돋움"/>
              </a:rPr>
              <a:t> </a:t>
            </a:r>
            <a:r>
              <a:rPr sz="3200" b="1" spc="185" dirty="0">
                <a:latin typeface="한컴산뜻돋움"/>
                <a:cs typeface="한컴산뜻돋움"/>
              </a:rPr>
              <a:t>PNG</a:t>
            </a:r>
            <a:r>
              <a:rPr sz="2400" spc="185" dirty="0">
                <a:latin typeface="휴먼아미체"/>
                <a:cs typeface="휴먼아미체"/>
              </a:rPr>
              <a:t>로</a:t>
            </a:r>
            <a:r>
              <a:rPr sz="2400" spc="-65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파일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형식이 </a:t>
            </a:r>
            <a:r>
              <a:rPr sz="2400" spc="600" dirty="0">
                <a:latin typeface="휴먼아미체"/>
                <a:cs typeface="휴먼아미체"/>
              </a:rPr>
              <a:t>제한되어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409" dirty="0">
                <a:latin typeface="휴먼아미체"/>
                <a:cs typeface="휴먼아미체"/>
              </a:rPr>
              <a:t>있다</a:t>
            </a:r>
            <a:r>
              <a:rPr sz="2400" spc="409" dirty="0">
                <a:latin typeface="한컴산뜻돋움"/>
                <a:cs typeface="한컴산뜻돋움"/>
              </a:rPr>
              <a:t>.</a:t>
            </a:r>
            <a:r>
              <a:rPr sz="2400" spc="-2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파일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형식들은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용량이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작으면서도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상대적으로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화질이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우수하다</a:t>
            </a:r>
            <a:r>
              <a:rPr sz="2400" spc="5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17" name="object 11">
            <a:extLst>
              <a:ext uri="{FF2B5EF4-FFF2-40B4-BE49-F238E27FC236}">
                <a16:creationId xmlns:a16="http://schemas.microsoft.com/office/drawing/2014/main" id="{1FE03144-3E4E-E3F3-2614-25D3BF237527}"/>
              </a:ext>
            </a:extLst>
          </p:cNvPr>
          <p:cNvGrpSpPr/>
          <p:nvPr/>
        </p:nvGrpSpPr>
        <p:grpSpPr>
          <a:xfrm>
            <a:off x="2122495" y="3854848"/>
            <a:ext cx="2204720" cy="2471420"/>
            <a:chOff x="2372867" y="3936491"/>
            <a:chExt cx="2204720" cy="2471420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B121D419-95DD-B1C1-72D9-284580A171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2867" y="3936491"/>
              <a:ext cx="2204135" cy="2174176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28F4BA93-A8AA-E053-D511-F2564E753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6109715"/>
              <a:ext cx="2087879" cy="298104"/>
            </a:xfrm>
            <a:prstGeom prst="rect">
              <a:avLst/>
            </a:prstGeom>
          </p:spPr>
        </p:pic>
      </p:grp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768EAAEE-9AFC-EFE2-514B-E8AD90CDEF67}"/>
              </a:ext>
            </a:extLst>
          </p:cNvPr>
          <p:cNvGrpSpPr/>
          <p:nvPr/>
        </p:nvGrpSpPr>
        <p:grpSpPr>
          <a:xfrm>
            <a:off x="4522795" y="3854848"/>
            <a:ext cx="2204720" cy="2471420"/>
            <a:chOff x="4773167" y="3936491"/>
            <a:chExt cx="2204720" cy="2471420"/>
          </a:xfrm>
        </p:grpSpPr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9DE22904-1811-D83C-B357-4B695191BC8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3167" y="3936491"/>
              <a:ext cx="2204139" cy="2174176"/>
            </a:xfrm>
            <a:prstGeom prst="rect">
              <a:avLst/>
            </a:prstGeom>
          </p:spPr>
        </p:pic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D968E491-455F-4EA9-3E99-874D9EF1EE1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127" y="6109715"/>
              <a:ext cx="2087879" cy="298104"/>
            </a:xfrm>
            <a:prstGeom prst="rect">
              <a:avLst/>
            </a:prstGeom>
          </p:spPr>
        </p:pic>
      </p:grpSp>
      <p:grpSp>
        <p:nvGrpSpPr>
          <p:cNvPr id="23" name="object 17">
            <a:extLst>
              <a:ext uri="{FF2B5EF4-FFF2-40B4-BE49-F238E27FC236}">
                <a16:creationId xmlns:a16="http://schemas.microsoft.com/office/drawing/2014/main" id="{2CEDBC22-81B4-3ABA-5908-B9F59AB77ADA}"/>
              </a:ext>
            </a:extLst>
          </p:cNvPr>
          <p:cNvGrpSpPr/>
          <p:nvPr/>
        </p:nvGrpSpPr>
        <p:grpSpPr>
          <a:xfrm>
            <a:off x="6923096" y="3854848"/>
            <a:ext cx="2204720" cy="2471420"/>
            <a:chOff x="7173468" y="3936491"/>
            <a:chExt cx="2204720" cy="2471420"/>
          </a:xfrm>
        </p:grpSpPr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2EE70FFD-A63C-FE4B-0E07-9A2FA7F960A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3468" y="3936491"/>
              <a:ext cx="2204135" cy="2174176"/>
            </a:xfrm>
            <a:prstGeom prst="rect">
              <a:avLst/>
            </a:prstGeom>
          </p:spPr>
        </p:pic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75EB2947-D434-469E-8565-FB9E31F4BE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4" y="6109715"/>
              <a:ext cx="2087879" cy="298104"/>
            </a:xfrm>
            <a:prstGeom prst="rect">
              <a:avLst/>
            </a:prstGeom>
          </p:spPr>
        </p:pic>
      </p:grpSp>
      <p:sp>
        <p:nvSpPr>
          <p:cNvPr id="26" name="object 20">
            <a:extLst>
              <a:ext uri="{FF2B5EF4-FFF2-40B4-BE49-F238E27FC236}">
                <a16:creationId xmlns:a16="http://schemas.microsoft.com/office/drawing/2014/main" id="{286F80FD-B7E4-AB71-B2DB-7C0049FD4FFD}"/>
              </a:ext>
            </a:extLst>
          </p:cNvPr>
          <p:cNvSpPr txBox="1"/>
          <p:nvPr/>
        </p:nvSpPr>
        <p:spPr>
          <a:xfrm>
            <a:off x="2690913" y="3573245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GIF(35.1KB)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1312BD8D-C248-CBF4-9CC2-7BC4BB11821D}"/>
              </a:ext>
            </a:extLst>
          </p:cNvPr>
          <p:cNvSpPr txBox="1"/>
          <p:nvPr/>
        </p:nvSpPr>
        <p:spPr>
          <a:xfrm>
            <a:off x="4985371" y="3545356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한컴산뜻돋움"/>
                <a:cs typeface="한컴산뜻돋움"/>
              </a:rPr>
              <a:t>JPG(36.7KB)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56853139-FA82-060A-691E-6D1A2537859A}"/>
              </a:ext>
            </a:extLst>
          </p:cNvPr>
          <p:cNvSpPr txBox="1"/>
          <p:nvPr/>
        </p:nvSpPr>
        <p:spPr>
          <a:xfrm>
            <a:off x="7403274" y="3573245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PNG(92.1KB)</a:t>
            </a:r>
            <a:endParaRPr sz="1800">
              <a:latin typeface="한컴산뜻돋움"/>
              <a:cs typeface="한컴산뜻돋움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562D320-ED7C-3666-FD0E-B15A7507394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009313-3E26-81AC-B6F5-A383D3D2C6F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085E-2368-9B71-7758-CE9AC53B929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03.</a:t>
            </a:r>
            <a:r>
              <a:rPr spc="-70" dirty="0"/>
              <a:t> </a:t>
            </a:r>
            <a:r>
              <a:rPr dirty="0"/>
              <a:t>상대</a:t>
            </a:r>
            <a:r>
              <a:rPr spc="-70" dirty="0"/>
              <a:t> </a:t>
            </a:r>
            <a:r>
              <a:rPr dirty="0"/>
              <a:t>경로와</a:t>
            </a:r>
            <a:r>
              <a:rPr spc="-65" dirty="0"/>
              <a:t> </a:t>
            </a:r>
            <a:r>
              <a:rPr dirty="0"/>
              <a:t>절대</a:t>
            </a:r>
            <a:r>
              <a:rPr spc="-70" dirty="0"/>
              <a:t> </a:t>
            </a:r>
            <a:r>
              <a:rPr spc="-25" dirty="0"/>
              <a:t>경로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6248" y="793036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sz="2400">
              <a:latin typeface="나눔스퀘어 Bold"/>
              <a:cs typeface="나눔스퀘어 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12" y="1511808"/>
            <a:ext cx="7021118" cy="5151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4731" y="1511820"/>
            <a:ext cx="4165599" cy="44703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48754" y="1327449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5103" y="1322832"/>
            <a:ext cx="219455" cy="2194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805" y="1217131"/>
            <a:ext cx="928052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sz="2400">
              <a:latin typeface="나눔스퀘어 Bold"/>
              <a:cs typeface="나눔스퀘어 Bold"/>
            </a:endParaRPr>
          </a:p>
          <a:p>
            <a:pPr marL="431800">
              <a:lnSpc>
                <a:spcPct val="100000"/>
              </a:lnSpc>
              <a:spcBef>
                <a:spcPts val="1725"/>
              </a:spcBef>
            </a:pPr>
            <a:r>
              <a:rPr sz="2400" spc="1030" dirty="0">
                <a:latin typeface="휴먼아미체"/>
                <a:cs typeface="휴먼아미체"/>
              </a:rPr>
              <a:t>구글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크롬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브라우저를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열고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주소창에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복사한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내용을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229" dirty="0">
                <a:latin typeface="휴먼아미체"/>
                <a:cs typeface="휴먼아미체"/>
              </a:rPr>
              <a:t>붙이기</a:t>
            </a:r>
            <a:r>
              <a:rPr sz="2400" spc="229" dirty="0">
                <a:latin typeface="한컴산뜻돋움"/>
                <a:cs typeface="한컴산뜻돋움"/>
              </a:rPr>
              <a:t>(Ctrl+V)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020" y="1885611"/>
            <a:ext cx="233172" cy="233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1007" y="2403348"/>
            <a:ext cx="6268876" cy="41422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49097" y="2214934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20567" y="2209800"/>
            <a:ext cx="5748655" cy="4545965"/>
            <a:chOff x="3020567" y="2209800"/>
            <a:chExt cx="5748655" cy="45459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6100" y="2209800"/>
              <a:ext cx="217931" cy="219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567" y="6472428"/>
              <a:ext cx="5748527" cy="2827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D090E9-412E-2129-FEFE-C2BBA69C851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4EF731-A45A-16CF-D236-1876066159C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8A0382-86ED-F0A5-6BB4-A1439D37EA2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B88AE-27BF-23D2-4BE9-6C63E666F61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4503" y="1458467"/>
            <a:ext cx="424180" cy="425450"/>
          </a:xfrm>
          <a:custGeom>
            <a:avLst/>
            <a:gdLst/>
            <a:ahLst/>
            <a:cxnLst/>
            <a:rect l="l" t="t" r="r" b="b"/>
            <a:pathLst>
              <a:path w="424180" h="425450">
                <a:moveTo>
                  <a:pt x="211836" y="0"/>
                </a:moveTo>
                <a:lnTo>
                  <a:pt x="163264" y="5615"/>
                </a:lnTo>
                <a:lnTo>
                  <a:pt x="118676" y="21609"/>
                </a:lnTo>
                <a:lnTo>
                  <a:pt x="79343" y="46706"/>
                </a:lnTo>
                <a:lnTo>
                  <a:pt x="46538" y="79630"/>
                </a:lnTo>
                <a:lnTo>
                  <a:pt x="21531" y="119104"/>
                </a:lnTo>
                <a:lnTo>
                  <a:pt x="5594" y="163852"/>
                </a:lnTo>
                <a:lnTo>
                  <a:pt x="0" y="212598"/>
                </a:lnTo>
                <a:lnTo>
                  <a:pt x="5594" y="261343"/>
                </a:lnTo>
                <a:lnTo>
                  <a:pt x="21531" y="306091"/>
                </a:lnTo>
                <a:lnTo>
                  <a:pt x="46538" y="345565"/>
                </a:lnTo>
                <a:lnTo>
                  <a:pt x="79343" y="378489"/>
                </a:lnTo>
                <a:lnTo>
                  <a:pt x="118676" y="403586"/>
                </a:lnTo>
                <a:lnTo>
                  <a:pt x="163264" y="419580"/>
                </a:lnTo>
                <a:lnTo>
                  <a:pt x="211836" y="425196"/>
                </a:lnTo>
                <a:lnTo>
                  <a:pt x="260407" y="419580"/>
                </a:lnTo>
                <a:lnTo>
                  <a:pt x="304995" y="403586"/>
                </a:lnTo>
                <a:lnTo>
                  <a:pt x="344328" y="378489"/>
                </a:lnTo>
                <a:lnTo>
                  <a:pt x="377133" y="345565"/>
                </a:lnTo>
                <a:lnTo>
                  <a:pt x="402140" y="306091"/>
                </a:lnTo>
                <a:lnTo>
                  <a:pt x="418077" y="261343"/>
                </a:lnTo>
                <a:lnTo>
                  <a:pt x="423672" y="212598"/>
                </a:lnTo>
                <a:lnTo>
                  <a:pt x="418077" y="163852"/>
                </a:lnTo>
                <a:lnTo>
                  <a:pt x="402140" y="119104"/>
                </a:lnTo>
                <a:lnTo>
                  <a:pt x="377133" y="79630"/>
                </a:lnTo>
                <a:lnTo>
                  <a:pt x="344328" y="46706"/>
                </a:lnTo>
                <a:lnTo>
                  <a:pt x="304995" y="21609"/>
                </a:lnTo>
                <a:lnTo>
                  <a:pt x="260407" y="5615"/>
                </a:lnTo>
                <a:lnTo>
                  <a:pt x="2118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848" y="639593"/>
            <a:ext cx="10854690" cy="208153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4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절대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경로</a:t>
            </a:r>
            <a:endParaRPr sz="2400" dirty="0">
              <a:latin typeface="나눔스퀘어 Bold"/>
              <a:cs typeface="나눔스퀘어 Bold"/>
            </a:endParaRPr>
          </a:p>
          <a:p>
            <a:pPr marL="956944" marR="30480" indent="-407034">
              <a:lnSpc>
                <a:spcPts val="3360"/>
              </a:lnSpc>
              <a:spcBef>
                <a:spcPts val="2120"/>
              </a:spcBef>
              <a:tabLst>
                <a:tab pos="957580" algn="l"/>
              </a:tabLst>
            </a:pPr>
            <a:r>
              <a:rPr sz="4800" b="1" spc="120" baseline="-9548" dirty="0">
                <a:solidFill>
                  <a:srgbClr val="FFFFFF"/>
                </a:solidFill>
                <a:latin typeface="Arial Narrow"/>
                <a:cs typeface="Arial Narrow"/>
              </a:rPr>
              <a:t>5</a:t>
            </a:r>
            <a:r>
              <a:rPr sz="4800" b="1" baseline="-9548" dirty="0">
                <a:solidFill>
                  <a:srgbClr val="FFFFFF"/>
                </a:solidFill>
                <a:latin typeface="Arial Narrow"/>
                <a:cs typeface="Arial Narrow"/>
              </a:rPr>
              <a:t>		</a:t>
            </a:r>
            <a:r>
              <a:rPr sz="2800" spc="1135" dirty="0">
                <a:solidFill>
                  <a:srgbClr val="0D0D0D"/>
                </a:solidFill>
                <a:latin typeface="휴먼아미체"/>
                <a:cs typeface="휴먼아미체"/>
              </a:rPr>
              <a:t>키보드의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95" dirty="0">
                <a:solidFill>
                  <a:srgbClr val="0D0D0D"/>
                </a:solidFill>
                <a:latin typeface="휴먼모음T"/>
                <a:cs typeface="휴먼모음T"/>
              </a:rPr>
              <a:t>&lt;Enter&gt;</a:t>
            </a:r>
            <a:r>
              <a:rPr sz="2800" spc="195" dirty="0">
                <a:solidFill>
                  <a:srgbClr val="0D0D0D"/>
                </a:solidFill>
                <a:latin typeface="휴먼아미체"/>
                <a:cs typeface="휴먼아미체"/>
              </a:rPr>
              <a:t>키를</a:t>
            </a:r>
            <a:r>
              <a:rPr sz="2800" spc="-509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15" dirty="0">
                <a:solidFill>
                  <a:srgbClr val="0D0D0D"/>
                </a:solidFill>
                <a:latin typeface="휴먼아미체"/>
                <a:cs typeface="휴먼아미체"/>
              </a:rPr>
              <a:t>치면</a:t>
            </a:r>
            <a:r>
              <a:rPr sz="2800" spc="-50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60" dirty="0">
                <a:solidFill>
                  <a:srgbClr val="0D0D0D"/>
                </a:solidFill>
                <a:latin typeface="휴먼아미체"/>
                <a:cs typeface="휴먼아미체"/>
              </a:rPr>
              <a:t>절대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95" dirty="0">
                <a:solidFill>
                  <a:srgbClr val="0D0D0D"/>
                </a:solidFill>
                <a:latin typeface="휴먼아미체"/>
                <a:cs typeface="휴먼아미체"/>
              </a:rPr>
              <a:t>경로의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D0D0D"/>
                </a:solidFill>
                <a:latin typeface="휴먼아미체"/>
                <a:cs typeface="휴먼아미체"/>
              </a:rPr>
              <a:t>이미지가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00" dirty="0">
                <a:solidFill>
                  <a:srgbClr val="0D0D0D"/>
                </a:solidFill>
                <a:latin typeface="휴먼아미체"/>
                <a:cs typeface="휴먼아미체"/>
              </a:rPr>
              <a:t>나타나게</a:t>
            </a:r>
            <a:r>
              <a:rPr sz="2800" spc="-48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565" dirty="0">
                <a:solidFill>
                  <a:srgbClr val="0D0D0D"/>
                </a:solidFill>
                <a:latin typeface="휴먼아미체"/>
                <a:cs typeface="휴먼아미체"/>
              </a:rPr>
              <a:t>된다</a:t>
            </a:r>
            <a:r>
              <a:rPr sz="2800" spc="565" dirty="0">
                <a:solidFill>
                  <a:srgbClr val="0D0D0D"/>
                </a:solidFill>
                <a:latin typeface="휴먼모음T"/>
                <a:cs typeface="휴먼모음T"/>
              </a:rPr>
              <a:t>. </a:t>
            </a:r>
            <a:r>
              <a:rPr sz="2800" spc="1000" dirty="0">
                <a:solidFill>
                  <a:srgbClr val="0D0D0D"/>
                </a:solidFill>
                <a:latin typeface="휴먼아미체"/>
                <a:cs typeface="휴먼아미체"/>
              </a:rPr>
              <a:t>이처럼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60" dirty="0">
                <a:solidFill>
                  <a:srgbClr val="0D0D0D"/>
                </a:solidFill>
                <a:latin typeface="휴먼아미체"/>
                <a:cs typeface="휴먼아미체"/>
              </a:rPr>
              <a:t>절대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200" dirty="0">
                <a:solidFill>
                  <a:srgbClr val="0D0D0D"/>
                </a:solidFill>
                <a:latin typeface="휴먼아미체"/>
                <a:cs typeface="휴먼아미체"/>
              </a:rPr>
              <a:t>경로를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25" dirty="0">
                <a:solidFill>
                  <a:srgbClr val="0D0D0D"/>
                </a:solidFill>
                <a:latin typeface="휴먼아미체"/>
                <a:cs typeface="휴먼아미체"/>
              </a:rPr>
              <a:t>이용하면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60" dirty="0">
                <a:solidFill>
                  <a:srgbClr val="0D0D0D"/>
                </a:solidFill>
                <a:latin typeface="휴먼아미체"/>
                <a:cs typeface="휴먼아미체"/>
              </a:rPr>
              <a:t>굳이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60" dirty="0">
                <a:solidFill>
                  <a:srgbClr val="0D0D0D"/>
                </a:solidFill>
                <a:latin typeface="휴먼아미체"/>
                <a:cs typeface="휴먼아미체"/>
              </a:rPr>
              <a:t>이미지를</a:t>
            </a:r>
            <a:r>
              <a:rPr sz="2800" spc="-47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990" dirty="0">
                <a:solidFill>
                  <a:srgbClr val="0D0D0D"/>
                </a:solidFill>
                <a:latin typeface="휴먼아미체"/>
                <a:cs typeface="휴먼아미체"/>
              </a:rPr>
              <a:t>다운받지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145" dirty="0">
                <a:solidFill>
                  <a:srgbClr val="0D0D0D"/>
                </a:solidFill>
                <a:latin typeface="휴먼아미체"/>
                <a:cs typeface="휴먼아미체"/>
              </a:rPr>
              <a:t>않고도</a:t>
            </a:r>
            <a:r>
              <a:rPr sz="2800" spc="-484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90" dirty="0">
                <a:solidFill>
                  <a:srgbClr val="0D0D0D"/>
                </a:solidFill>
                <a:latin typeface="휴먼아미체"/>
                <a:cs typeface="휴먼아미체"/>
              </a:rPr>
              <a:t>자신이 </a:t>
            </a:r>
            <a:r>
              <a:rPr sz="2800" spc="1045" dirty="0">
                <a:solidFill>
                  <a:srgbClr val="0D0D0D"/>
                </a:solidFill>
                <a:latin typeface="휴먼아미체"/>
                <a:cs typeface="휴먼아미체"/>
              </a:rPr>
              <a:t>원하는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10" dirty="0">
                <a:solidFill>
                  <a:srgbClr val="0D0D0D"/>
                </a:solidFill>
                <a:latin typeface="휴먼아미체"/>
                <a:cs typeface="휴먼아미체"/>
              </a:rPr>
              <a:t>곳에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060" dirty="0">
                <a:solidFill>
                  <a:srgbClr val="0D0D0D"/>
                </a:solidFill>
                <a:latin typeface="휴먼아미체"/>
                <a:cs typeface="휴먼아미체"/>
              </a:rPr>
              <a:t>이미지를</a:t>
            </a:r>
            <a:r>
              <a:rPr sz="2800" spc="-490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800" dirty="0">
                <a:solidFill>
                  <a:srgbClr val="0D0D0D"/>
                </a:solidFill>
                <a:latin typeface="휴먼아미체"/>
                <a:cs typeface="휴먼아미체"/>
              </a:rPr>
              <a:t>나타낼</a:t>
            </a:r>
            <a:r>
              <a:rPr sz="2800" spc="-49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1360" dirty="0">
                <a:solidFill>
                  <a:srgbClr val="0D0D0D"/>
                </a:solidFill>
                <a:latin typeface="휴먼아미체"/>
                <a:cs typeface="휴먼아미체"/>
              </a:rPr>
              <a:t>수</a:t>
            </a:r>
            <a:r>
              <a:rPr sz="2800" spc="-505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800" spc="565" dirty="0">
                <a:solidFill>
                  <a:srgbClr val="0D0D0D"/>
                </a:solidFill>
                <a:latin typeface="휴먼아미체"/>
                <a:cs typeface="휴먼아미체"/>
              </a:rPr>
              <a:t>있다</a:t>
            </a:r>
            <a:r>
              <a:rPr sz="2800" spc="565" dirty="0">
                <a:solidFill>
                  <a:srgbClr val="0D0D0D"/>
                </a:solidFill>
                <a:latin typeface="휴먼모음T"/>
                <a:cs typeface="휴먼모음T"/>
              </a:rPr>
              <a:t>.</a:t>
            </a:r>
            <a:endParaRPr sz="2800" dirty="0">
              <a:latin typeface="휴먼모음T"/>
              <a:cs typeface="휴먼모음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0128" y="2919983"/>
            <a:ext cx="4722495" cy="3896360"/>
            <a:chOff x="3310128" y="2919983"/>
            <a:chExt cx="4722495" cy="389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128" y="2919983"/>
              <a:ext cx="4722040" cy="3656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3196" y="6533387"/>
              <a:ext cx="4355591" cy="2827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87158" y="6296949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4172" y="6292596"/>
            <a:ext cx="217931" cy="219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834B02-812C-EBA3-8184-0C41065DD1E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상대경로와 절대경로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27884B-7690-F411-13BC-8F5CD107E51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F86A17-9D26-21F7-53DC-A5AC7D8811F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20E09-52EC-D5B5-BF10-1C0A1A5E203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하이퍼링크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7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618723"/>
              </p:ext>
            </p:extLst>
          </p:nvPr>
        </p:nvGraphicFramePr>
        <p:xfrm>
          <a:off x="898926" y="2638131"/>
          <a:ext cx="9500870" cy="3216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0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0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링크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기능이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없는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텍스트와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이미지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1250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링크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기능이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있는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텍스트와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이미지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898" y="5861861"/>
            <a:ext cx="9278111" cy="307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493" y="3586515"/>
            <a:ext cx="3475881" cy="20570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5575" y="3481373"/>
            <a:ext cx="3419855" cy="2171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D18BA9-5CDA-870B-8B4C-F4E86A39BB96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하이퍼링크란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?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1DD1F-A57F-3BD9-AC46-9122848C6F5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56039-08B1-D8C8-E376-804856AB420D}"/>
              </a:ext>
            </a:extLst>
          </p:cNvPr>
          <p:cNvSpPr txBox="1"/>
          <p:nvPr/>
        </p:nvSpPr>
        <p:spPr>
          <a:xfrm>
            <a:off x="306648" y="1548332"/>
            <a:ext cx="11275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인터넷에 접속하여 텍스트나 이미지, 혹은 버튼을 클릭하면 다른 여러 문서나, 다른 사이트로 연결이 되는데 이처럼 </a:t>
            </a:r>
            <a:r>
              <a:rPr lang="ko-KR" altLang="en-US" dirty="0">
                <a:solidFill>
                  <a:srgbClr val="C00000"/>
                </a:solidFill>
              </a:rPr>
              <a:t>연결해 주는 기능</a:t>
            </a:r>
            <a:r>
              <a:rPr lang="ko-KR" altLang="en-US" dirty="0"/>
              <a:t>을 </a:t>
            </a:r>
            <a:r>
              <a:rPr lang="ko-KR" altLang="en-US" b="1" dirty="0">
                <a:solidFill>
                  <a:srgbClr val="C00000"/>
                </a:solidFill>
              </a:rPr>
              <a:t>'하이퍼링크 (</a:t>
            </a:r>
            <a:r>
              <a:rPr lang="ko-KR" altLang="en-US" b="1" dirty="0" err="1">
                <a:solidFill>
                  <a:srgbClr val="C00000"/>
                </a:solidFill>
              </a:rPr>
              <a:t>Hyperlink</a:t>
            </a:r>
            <a:r>
              <a:rPr lang="ko-KR" altLang="en-US" b="1" dirty="0">
                <a:solidFill>
                  <a:srgbClr val="C00000"/>
                </a:solidFill>
              </a:rPr>
              <a:t>)'</a:t>
            </a:r>
            <a:r>
              <a:rPr lang="ko-KR" altLang="en-US" dirty="0" err="1"/>
              <a:t>라고</a:t>
            </a:r>
            <a:r>
              <a:rPr lang="ko-KR" altLang="en-US" dirty="0"/>
              <a:t> 한다. 보통은 </a:t>
            </a:r>
            <a:r>
              <a:rPr lang="ko-KR" altLang="en-US" b="1" dirty="0">
                <a:solidFill>
                  <a:srgbClr val="C00000"/>
                </a:solidFill>
              </a:rPr>
              <a:t>'링크(</a:t>
            </a:r>
            <a:r>
              <a:rPr lang="ko-KR" altLang="en-US" b="1" dirty="0" err="1">
                <a:solidFill>
                  <a:srgbClr val="C00000"/>
                </a:solidFill>
              </a:rPr>
              <a:t>link</a:t>
            </a:r>
            <a:r>
              <a:rPr lang="ko-KR" altLang="en-US" b="1" dirty="0">
                <a:solidFill>
                  <a:srgbClr val="C00000"/>
                </a:solidFill>
              </a:rPr>
              <a:t>)'</a:t>
            </a:r>
            <a:r>
              <a:rPr lang="ko-KR" altLang="en-US" dirty="0" err="1"/>
              <a:t>라고</a:t>
            </a:r>
            <a:r>
              <a:rPr lang="ko-KR" altLang="en-US" dirty="0"/>
              <a:t> 줄여서 사용한다.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38011A-11B4-2086-0FDF-E4A3DD9412B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8DD36D-09ED-7092-39B1-13412370C28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E5345-E11F-FC06-77E0-F09081CC538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하이퍼링크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10133046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다른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문서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혹은 다른 사이트로 바로 연결해 주는 기능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외부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사이트나 외부 페이지로도 연결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메뉴 뿐만 아니라 원하는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곳에 링크를 만들 수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있다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89309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&lt;a&gt;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태그</a:t>
            </a: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href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속성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589309" y="2662919"/>
            <a:ext cx="42877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반드시 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href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속성을 함께 사용해서 어떤 대상으로 </a:t>
            </a:r>
            <a:b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연결하는지 알려주어야 한다</a:t>
            </a:r>
            <a:endParaRPr kumimoji="0" lang="en-US" altLang="ko-KR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&lt;a&gt;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태그에서 사용할 수 있는 속성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09" y="4047913"/>
            <a:ext cx="4630034" cy="211799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35" y="1804472"/>
            <a:ext cx="5086350" cy="62865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6040073" y="1057012"/>
            <a:ext cx="0" cy="52431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8BB48-A584-AD3B-3317-A19FD02F5B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5BE917-1939-AAF0-042A-993410A3E29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BEC320-63B4-8653-1932-5743EC9586F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38B41-6C4C-D096-F10A-92EC27C660D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23822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&lt;a&gt;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태그</a:t>
            </a: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href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속성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0" y="1804472"/>
            <a:ext cx="8261415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링크를 만들</a:t>
            </a:r>
            <a:r>
              <a:rPr lang="en-US" altLang="ko-KR" sz="1400"/>
              <a:t> </a:t>
            </a:r>
            <a:r>
              <a:rPr lang="ko-KR" altLang="en-US" sz="1400"/>
              <a:t>텍스트</a:t>
            </a:r>
            <a:r>
              <a:rPr lang="en-US" altLang="ko-KR" sz="1400"/>
              <a:t>/</a:t>
            </a:r>
            <a:r>
              <a:rPr lang="ko-KR" altLang="en-US" sz="1400"/>
              <a:t>이미지를 </a:t>
            </a:r>
            <a:r>
              <a:rPr lang="en-US" altLang="ko-KR" sz="1400"/>
              <a:t>&lt;a&gt; </a:t>
            </a:r>
            <a:r>
              <a:rPr lang="ko-KR" altLang="en-US" sz="1400"/>
              <a:t>태그와 </a:t>
            </a:r>
            <a:r>
              <a:rPr lang="en-US" altLang="ko-KR" sz="1400"/>
              <a:t>&lt;/a&gt;</a:t>
            </a:r>
            <a:r>
              <a:rPr lang="ko-KR" altLang="en-US" sz="1400"/>
              <a:t> 태그로 감쌈</a:t>
            </a:r>
            <a:endParaRPr lang="en-US" altLang="ko-KR" sz="1400"/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href </a:t>
            </a:r>
            <a:r>
              <a:rPr lang="ko-KR" altLang="en-US" sz="1400"/>
              <a:t>속성을 사용해 링크할 주소를 지정함</a:t>
            </a:r>
            <a:endParaRPr lang="en-US" altLang="ko-KR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31D82A-BE89-41AC-9DBC-64502576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5" y="2743286"/>
            <a:ext cx="5882512" cy="63120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4B8E05A-CE12-4A79-9087-9D91DD571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9" y="3538640"/>
            <a:ext cx="5677815" cy="312702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3C6787-27D4-42B4-AC0A-82396F598260}"/>
              </a:ext>
            </a:extLst>
          </p:cNvPr>
          <p:cNvCxnSpPr>
            <a:cxnSpLocks/>
          </p:cNvCxnSpPr>
          <p:nvPr/>
        </p:nvCxnSpPr>
        <p:spPr>
          <a:xfrm>
            <a:off x="7264866" y="2859178"/>
            <a:ext cx="0" cy="36247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7C827F-DC43-43C6-8650-E9A32C695975}"/>
              </a:ext>
            </a:extLst>
          </p:cNvPr>
          <p:cNvSpPr txBox="1"/>
          <p:nvPr/>
        </p:nvSpPr>
        <p:spPr>
          <a:xfrm>
            <a:off x="7536321" y="3066717"/>
            <a:ext cx="369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&lt;a&gt;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태그에서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사용할 수 있는 속성 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FEB103E-422D-458D-A9CE-0B1C393396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1"/>
          <a:stretch/>
        </p:blipFill>
        <p:spPr>
          <a:xfrm>
            <a:off x="7536321" y="3592841"/>
            <a:ext cx="4248633" cy="2157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BD872-D7EE-2F5D-3E1B-71943C89337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4C5C29-B5F9-6C82-EF1B-C5FD91E893F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562D7-16A9-3145-FC53-732D345B98E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E7678-B8AB-ECA1-6F2C-811EC3B264D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98060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target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속성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–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새 탭에서 링크 열기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0" y="1804472"/>
            <a:ext cx="8261415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다른 사이트로 링크하거나 현재 페이지를 유지한 상태에서 링크 페이지를 표시할 때</a:t>
            </a:r>
            <a:endParaRPr lang="en-US" altLang="ko-KR" sz="1400"/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현재 페이지는 그대로 유지하면서 새 창이나 새 탭에 표시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0" y="3429000"/>
            <a:ext cx="5387078" cy="1725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1860E-77CC-42AE-AD81-653FD13622BA}"/>
              </a:ext>
            </a:extLst>
          </p:cNvPr>
          <p:cNvSpPr/>
          <p:nvPr/>
        </p:nvSpPr>
        <p:spPr>
          <a:xfrm>
            <a:off x="723690" y="2954447"/>
            <a:ext cx="1628972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/>
              <a:t>사용할 수 있는 값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A1D0BB-0A8F-4DA7-BB71-5E9C6000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15" y="2749487"/>
            <a:ext cx="5275514" cy="3213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D2CDD-0AE3-8A24-3C72-E9CF83C7C0F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만들기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67C3799-C41F-B0EF-84E4-CB7FE283A9A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FBAFE6-A522-E91A-121B-F38A7EAB18F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116F5-2682-ECC4-38F7-04088ECEB0A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36103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8E568DA-A16B-E91E-D1DB-4E230B7FB644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A8067-2CE8-C1E5-CA3F-44AA74E3DEE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897094-3E75-FEE4-CB55-496E581F9EA1}"/>
              </a:ext>
            </a:extLst>
          </p:cNvPr>
          <p:cNvSpPr txBox="1"/>
          <p:nvPr/>
        </p:nvSpPr>
        <p:spPr>
          <a:xfrm>
            <a:off x="353786" y="1618848"/>
            <a:ext cx="11098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링크들은 현재 페이지에서 다른 페이지로, 혹은 다른 사이트로 연결해 주는 역할을 하고 있지만 링크라는 사실을 좀 더 눈에 띄게 하기 위해 여러 가지 방법들이 사용되고 있다.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4D1DD1-E728-0BD3-45BB-5EBDEB7DE01A}"/>
              </a:ext>
            </a:extLst>
          </p:cNvPr>
          <p:cNvGrpSpPr/>
          <p:nvPr/>
        </p:nvGrpSpPr>
        <p:grpSpPr>
          <a:xfrm>
            <a:off x="562078" y="2869722"/>
            <a:ext cx="533400" cy="533400"/>
            <a:chOff x="620154" y="3545440"/>
            <a:chExt cx="533400" cy="533400"/>
          </a:xfrm>
        </p:grpSpPr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63D35E89-F47A-B79B-88AE-ABC00D6E3438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899E79CC-3E0C-EF28-7660-0DA304099D3D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845AC7-F3A6-50F3-7883-5691A2125BCA}"/>
              </a:ext>
            </a:extLst>
          </p:cNvPr>
          <p:cNvSpPr txBox="1"/>
          <p:nvPr/>
        </p:nvSpPr>
        <p:spPr>
          <a:xfrm>
            <a:off x="1181598" y="2857055"/>
            <a:ext cx="285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이미지링크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666A08-9304-5962-BDF1-776E085C7B9F}"/>
              </a:ext>
            </a:extLst>
          </p:cNvPr>
          <p:cNvGrpSpPr/>
          <p:nvPr/>
        </p:nvGrpSpPr>
        <p:grpSpPr>
          <a:xfrm>
            <a:off x="562078" y="3797430"/>
            <a:ext cx="533400" cy="533400"/>
            <a:chOff x="620154" y="3545440"/>
            <a:chExt cx="533400" cy="533400"/>
          </a:xfrm>
        </p:grpSpPr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1986BA49-EE0C-658C-071F-4174E7C11A19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8D34F638-B1AD-03A7-B678-2DC31CDB0521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2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195EAC-EF69-1077-43B6-C71455BF99A6}"/>
              </a:ext>
            </a:extLst>
          </p:cNvPr>
          <p:cNvSpPr txBox="1"/>
          <p:nvPr/>
        </p:nvSpPr>
        <p:spPr>
          <a:xfrm>
            <a:off x="1181598" y="3784763"/>
            <a:ext cx="285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텍스트링크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1F5CD8-5C2F-5D13-3766-2CD25920C5FD}"/>
              </a:ext>
            </a:extLst>
          </p:cNvPr>
          <p:cNvGrpSpPr/>
          <p:nvPr/>
        </p:nvGrpSpPr>
        <p:grpSpPr>
          <a:xfrm>
            <a:off x="562078" y="4737805"/>
            <a:ext cx="533400" cy="533400"/>
            <a:chOff x="620154" y="3545440"/>
            <a:chExt cx="533400" cy="533400"/>
          </a:xfrm>
        </p:grpSpPr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6A5A6F6C-24BF-8F79-4442-4733E2D6639D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9">
              <a:extLst>
                <a:ext uri="{FF2B5EF4-FFF2-40B4-BE49-F238E27FC236}">
                  <a16:creationId xmlns:a16="http://schemas.microsoft.com/office/drawing/2014/main" id="{7971A40B-BE37-561C-5A2B-03CC1E78DF00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3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9A9AA84-4700-1092-6CE9-7427E28BDEA4}"/>
              </a:ext>
            </a:extLst>
          </p:cNvPr>
          <p:cNvSpPr txBox="1"/>
          <p:nvPr/>
        </p:nvSpPr>
        <p:spPr>
          <a:xfrm>
            <a:off x="1181598" y="4725138"/>
            <a:ext cx="285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메뉴형태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F33F0C6-D4DB-185B-7F98-AD80F9BC2A5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D8AB56-1A44-F609-3824-2C3773A825F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ECFCE-98F7-B2CD-42FE-9F8FAB2F2A2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629938-317D-0E87-2F33-299BDAC447A2}"/>
              </a:ext>
            </a:extLst>
          </p:cNvPr>
          <p:cNvGrpSpPr/>
          <p:nvPr/>
        </p:nvGrpSpPr>
        <p:grpSpPr>
          <a:xfrm>
            <a:off x="682243" y="1926993"/>
            <a:ext cx="533400" cy="533400"/>
            <a:chOff x="620154" y="3545440"/>
            <a:chExt cx="533400" cy="533400"/>
          </a:xfrm>
        </p:grpSpPr>
        <p:sp>
          <p:nvSpPr>
            <p:cNvPr id="8" name="object 8"/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45406" y="3753826"/>
            <a:ext cx="4592320" cy="2101215"/>
            <a:chOff x="3393948" y="4212335"/>
            <a:chExt cx="4592320" cy="21012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3948" y="4212335"/>
              <a:ext cx="4591861" cy="18867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8832" y="6015227"/>
              <a:ext cx="4215383" cy="2981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6313D6-EC95-CA29-85D5-99414A9E6A9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65EE9-7EA2-C6F9-46D4-9F92311D0ADC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8C46A-CFAD-EAB2-F4AE-E3AEBCBC0FF8}"/>
              </a:ext>
            </a:extLst>
          </p:cNvPr>
          <p:cNvSpPr txBox="1"/>
          <p:nvPr/>
        </p:nvSpPr>
        <p:spPr>
          <a:xfrm>
            <a:off x="1323113" y="1897553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2D215E-D1DB-6397-194B-A3460865A134}"/>
              </a:ext>
            </a:extLst>
          </p:cNvPr>
          <p:cNvSpPr txBox="1"/>
          <p:nvPr/>
        </p:nvSpPr>
        <p:spPr>
          <a:xfrm>
            <a:off x="1364796" y="2572225"/>
            <a:ext cx="10255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눈에 띄는 이미지를 사용해서 링크하는 방법이다. 이미지 대신 여러 개의 이미지들이 </a:t>
            </a:r>
            <a:r>
              <a:rPr lang="ko-KR" altLang="en-US" dirty="0" err="1"/>
              <a:t>에니메이트</a:t>
            </a:r>
            <a:r>
              <a:rPr lang="ko-KR" altLang="en-US" dirty="0"/>
              <a:t> 되는 듯한 </a:t>
            </a:r>
            <a:r>
              <a:rPr lang="ko-KR" altLang="en-US" dirty="0" err="1"/>
              <a:t>Animated</a:t>
            </a:r>
            <a:r>
              <a:rPr lang="ko-KR" altLang="en-US" dirty="0"/>
              <a:t> GIF 이미지를 사용하기도 하는데 이렇게 눈에 쉽게 띄는 동적인 이미지 링크들은 광고 링크 등에서 많이 사용한다.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49C54C0-3322-3FCB-36D3-75084345EAE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242A60-0850-4407-A77E-0BD0E5B166D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B6ECE-CFF9-A065-5B52-703D1D2AB3B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A3F0911-7385-CECE-36CA-2E13F5CA7F7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81CAE0F9-026E-F23C-72FF-4CD73DEBEA93}"/>
              </a:ext>
            </a:extLst>
          </p:cNvPr>
          <p:cNvSpPr txBox="1"/>
          <p:nvPr/>
        </p:nvSpPr>
        <p:spPr>
          <a:xfrm>
            <a:off x="485490" y="977612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웹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이미지의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특징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27" name="object 45">
            <a:extLst>
              <a:ext uri="{FF2B5EF4-FFF2-40B4-BE49-F238E27FC236}">
                <a16:creationId xmlns:a16="http://schemas.microsoft.com/office/drawing/2014/main" id="{AF365479-B807-1493-FAEF-46B3BE0E5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585" y="1629969"/>
            <a:ext cx="5826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5" dirty="0">
                <a:solidFill>
                  <a:srgbClr val="3B4368"/>
                </a:solidFill>
                <a:latin typeface="한컴산뜻돋움"/>
                <a:cs typeface="한컴산뜻돋움"/>
              </a:rPr>
              <a:t>GIF</a:t>
            </a:r>
            <a:r>
              <a:rPr sz="3200" b="0" spc="-155" dirty="0">
                <a:solidFill>
                  <a:srgbClr val="3B4368"/>
                </a:solidFill>
                <a:latin typeface="한컴산뜻돋움"/>
                <a:cs typeface="한컴산뜻돋움"/>
              </a:rPr>
              <a:t>(Graphic</a:t>
            </a:r>
            <a:r>
              <a:rPr sz="3200" b="0" spc="-325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75" dirty="0">
                <a:solidFill>
                  <a:srgbClr val="3B4368"/>
                </a:solidFill>
                <a:latin typeface="한컴산뜻돋움"/>
                <a:cs typeface="한컴산뜻돋움"/>
              </a:rPr>
              <a:t>Interchange</a:t>
            </a:r>
            <a:r>
              <a:rPr sz="3200" b="0" spc="-295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40" dirty="0">
                <a:solidFill>
                  <a:srgbClr val="3B4368"/>
                </a:solidFill>
                <a:latin typeface="한컴산뜻돋움"/>
                <a:cs typeface="한컴산뜻돋움"/>
              </a:rPr>
              <a:t>Format)</a:t>
            </a:r>
            <a:endParaRPr sz="3200" dirty="0">
              <a:latin typeface="한컴산뜻돋움"/>
              <a:cs typeface="한컴산뜻돋움"/>
            </a:endParaRPr>
          </a:p>
        </p:txBody>
      </p:sp>
      <p:sp>
        <p:nvSpPr>
          <p:cNvPr id="68" name="object 44">
            <a:extLst>
              <a:ext uri="{FF2B5EF4-FFF2-40B4-BE49-F238E27FC236}">
                <a16:creationId xmlns:a16="http://schemas.microsoft.com/office/drawing/2014/main" id="{BF071D99-A908-F7A4-EAB0-62D1E6DFD33F}"/>
              </a:ext>
            </a:extLst>
          </p:cNvPr>
          <p:cNvSpPr txBox="1"/>
          <p:nvPr/>
        </p:nvSpPr>
        <p:spPr>
          <a:xfrm>
            <a:off x="528145" y="2460262"/>
            <a:ext cx="9773285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형식과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비교하여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상대적으로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크기가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작다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또한</a:t>
            </a:r>
            <a:r>
              <a:rPr sz="2400" spc="56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GIF</a:t>
            </a:r>
            <a:r>
              <a:rPr sz="2400" spc="254" dirty="0">
                <a:latin typeface="휴먼아미체"/>
                <a:cs typeface="휴먼아미체"/>
              </a:rPr>
              <a:t>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배경이 </a:t>
            </a:r>
            <a:r>
              <a:rPr sz="2400" spc="819" dirty="0">
                <a:latin typeface="휴먼아미체"/>
                <a:cs typeface="휴먼아미체"/>
              </a:rPr>
              <a:t>투명한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229" dirty="0">
                <a:solidFill>
                  <a:srgbClr val="FF0000"/>
                </a:solidFill>
                <a:latin typeface="휴먼아미체"/>
                <a:cs typeface="휴먼아미체"/>
              </a:rPr>
              <a:t>애니메이션</a:t>
            </a:r>
            <a:r>
              <a:rPr sz="2400" spc="229" dirty="0">
                <a:solidFill>
                  <a:srgbClr val="FF0000"/>
                </a:solidFill>
                <a:latin typeface="한컴산뜻돋움"/>
                <a:cs typeface="한컴산뜻돋움"/>
              </a:rPr>
              <a:t>(Animated</a:t>
            </a:r>
            <a:r>
              <a:rPr sz="24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00"/>
                </a:solidFill>
                <a:latin typeface="한컴산뜻돋움"/>
                <a:cs typeface="한컴산뜻돋움"/>
              </a:rPr>
              <a:t>GIF)</a:t>
            </a:r>
            <a:r>
              <a:rPr sz="2400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나타낼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장점이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단점으로는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최대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65" dirty="0">
                <a:latin typeface="한컴산뜻돋움"/>
                <a:cs typeface="한컴산뜻돋움"/>
              </a:rPr>
              <a:t>256</a:t>
            </a:r>
            <a:r>
              <a:rPr sz="2400" spc="365" dirty="0">
                <a:latin typeface="휴먼아미체"/>
                <a:cs typeface="휴먼아미체"/>
              </a:rPr>
              <a:t>색만을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표현할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있기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색감이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59" dirty="0">
                <a:latin typeface="휴먼아미체"/>
                <a:cs typeface="휴먼아미체"/>
              </a:rPr>
              <a:t>약하다</a:t>
            </a:r>
            <a:r>
              <a:rPr sz="2400" spc="459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9" name="object 52">
            <a:extLst>
              <a:ext uri="{FF2B5EF4-FFF2-40B4-BE49-F238E27FC236}">
                <a16:creationId xmlns:a16="http://schemas.microsoft.com/office/drawing/2014/main" id="{18E97814-0C9D-3897-B2CE-490C508AEC3B}"/>
              </a:ext>
            </a:extLst>
          </p:cNvPr>
          <p:cNvGrpSpPr/>
          <p:nvPr/>
        </p:nvGrpSpPr>
        <p:grpSpPr>
          <a:xfrm>
            <a:off x="2372867" y="4221479"/>
            <a:ext cx="2204720" cy="2471420"/>
            <a:chOff x="2372867" y="4221479"/>
            <a:chExt cx="2204720" cy="2471420"/>
          </a:xfrm>
        </p:grpSpPr>
        <p:pic>
          <p:nvPicPr>
            <p:cNvPr id="70" name="object 53">
              <a:extLst>
                <a:ext uri="{FF2B5EF4-FFF2-40B4-BE49-F238E27FC236}">
                  <a16:creationId xmlns:a16="http://schemas.microsoft.com/office/drawing/2014/main" id="{1EDDED4D-9562-6DA8-8A42-ED72AA7C49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2867" y="4221479"/>
              <a:ext cx="2204135" cy="2174176"/>
            </a:xfrm>
            <a:prstGeom prst="rect">
              <a:avLst/>
            </a:prstGeom>
          </p:spPr>
        </p:pic>
        <p:pic>
          <p:nvPicPr>
            <p:cNvPr id="71" name="object 54">
              <a:extLst>
                <a:ext uri="{FF2B5EF4-FFF2-40B4-BE49-F238E27FC236}">
                  <a16:creationId xmlns:a16="http://schemas.microsoft.com/office/drawing/2014/main" id="{4AA4BB96-67F3-A4F8-3E1B-B87DE27D0D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6394703"/>
              <a:ext cx="2087879" cy="298104"/>
            </a:xfrm>
            <a:prstGeom prst="rect">
              <a:avLst/>
            </a:prstGeom>
          </p:spPr>
        </p:pic>
      </p:grpSp>
      <p:grpSp>
        <p:nvGrpSpPr>
          <p:cNvPr id="72" name="object 55">
            <a:extLst>
              <a:ext uri="{FF2B5EF4-FFF2-40B4-BE49-F238E27FC236}">
                <a16:creationId xmlns:a16="http://schemas.microsoft.com/office/drawing/2014/main" id="{3972C6C1-B5A8-FC6D-CB12-C349E66CD4D4}"/>
              </a:ext>
            </a:extLst>
          </p:cNvPr>
          <p:cNvGrpSpPr/>
          <p:nvPr/>
        </p:nvGrpSpPr>
        <p:grpSpPr>
          <a:xfrm>
            <a:off x="4773167" y="4221480"/>
            <a:ext cx="2204085" cy="2471420"/>
            <a:chOff x="4773167" y="4221480"/>
            <a:chExt cx="2204085" cy="2471420"/>
          </a:xfrm>
        </p:grpSpPr>
        <p:pic>
          <p:nvPicPr>
            <p:cNvPr id="73" name="object 56">
              <a:extLst>
                <a:ext uri="{FF2B5EF4-FFF2-40B4-BE49-F238E27FC236}">
                  <a16:creationId xmlns:a16="http://schemas.microsoft.com/office/drawing/2014/main" id="{6E5641F3-C337-E8B5-3602-C7EE39AB2A8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3167" y="4221480"/>
              <a:ext cx="2203703" cy="2173223"/>
            </a:xfrm>
            <a:prstGeom prst="rect">
              <a:avLst/>
            </a:prstGeom>
          </p:spPr>
        </p:pic>
        <p:pic>
          <p:nvPicPr>
            <p:cNvPr id="74" name="object 57">
              <a:extLst>
                <a:ext uri="{FF2B5EF4-FFF2-40B4-BE49-F238E27FC236}">
                  <a16:creationId xmlns:a16="http://schemas.microsoft.com/office/drawing/2014/main" id="{0F988E85-E786-72A7-DC6E-3F44CD4B13E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127" y="6394704"/>
              <a:ext cx="2087879" cy="298104"/>
            </a:xfrm>
            <a:prstGeom prst="rect">
              <a:avLst/>
            </a:prstGeom>
          </p:spPr>
        </p:pic>
      </p:grpSp>
      <p:grpSp>
        <p:nvGrpSpPr>
          <p:cNvPr id="75" name="object 58">
            <a:extLst>
              <a:ext uri="{FF2B5EF4-FFF2-40B4-BE49-F238E27FC236}">
                <a16:creationId xmlns:a16="http://schemas.microsoft.com/office/drawing/2014/main" id="{AE4708FF-68DE-7F78-2E25-4C65580E23B6}"/>
              </a:ext>
            </a:extLst>
          </p:cNvPr>
          <p:cNvGrpSpPr/>
          <p:nvPr/>
        </p:nvGrpSpPr>
        <p:grpSpPr>
          <a:xfrm>
            <a:off x="7173468" y="4221480"/>
            <a:ext cx="2204085" cy="2471420"/>
            <a:chOff x="7173468" y="4221480"/>
            <a:chExt cx="2204085" cy="2471420"/>
          </a:xfrm>
        </p:grpSpPr>
        <p:pic>
          <p:nvPicPr>
            <p:cNvPr id="76" name="object 59">
              <a:extLst>
                <a:ext uri="{FF2B5EF4-FFF2-40B4-BE49-F238E27FC236}">
                  <a16:creationId xmlns:a16="http://schemas.microsoft.com/office/drawing/2014/main" id="{B7D433D9-8CD1-056D-F5CB-4EA033CFD63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3468" y="4221480"/>
              <a:ext cx="2203703" cy="2173223"/>
            </a:xfrm>
            <a:prstGeom prst="rect">
              <a:avLst/>
            </a:prstGeom>
          </p:spPr>
        </p:pic>
        <p:pic>
          <p:nvPicPr>
            <p:cNvPr id="77" name="object 60">
              <a:extLst>
                <a:ext uri="{FF2B5EF4-FFF2-40B4-BE49-F238E27FC236}">
                  <a16:creationId xmlns:a16="http://schemas.microsoft.com/office/drawing/2014/main" id="{3D610AF6-9FDA-5D2E-37F6-B06DEBBD50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4" y="6394704"/>
              <a:ext cx="2087879" cy="298104"/>
            </a:xfrm>
            <a:prstGeom prst="rect">
              <a:avLst/>
            </a:prstGeom>
          </p:spPr>
        </p:pic>
      </p:grpSp>
      <p:sp>
        <p:nvSpPr>
          <p:cNvPr id="78" name="object 61">
            <a:extLst>
              <a:ext uri="{FF2B5EF4-FFF2-40B4-BE49-F238E27FC236}">
                <a16:creationId xmlns:a16="http://schemas.microsoft.com/office/drawing/2014/main" id="{E55691D5-35F4-2B0E-0F84-7E001FB06F00}"/>
              </a:ext>
            </a:extLst>
          </p:cNvPr>
          <p:cNvSpPr txBox="1"/>
          <p:nvPr/>
        </p:nvSpPr>
        <p:spPr>
          <a:xfrm>
            <a:off x="2441848" y="3719817"/>
            <a:ext cx="2149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solidFill>
                  <a:srgbClr val="292CDF"/>
                </a:solidFill>
                <a:latin typeface="한컴산뜻돋움"/>
                <a:cs typeface="한컴산뜻돋움"/>
              </a:rPr>
              <a:t>GIF(35.1KB)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79" name="object 62">
            <a:extLst>
              <a:ext uri="{FF2B5EF4-FFF2-40B4-BE49-F238E27FC236}">
                <a16:creationId xmlns:a16="http://schemas.microsoft.com/office/drawing/2014/main" id="{2009F18A-B407-58F8-5BE8-C17C27EA8671}"/>
              </a:ext>
            </a:extLst>
          </p:cNvPr>
          <p:cNvSpPr txBox="1"/>
          <p:nvPr/>
        </p:nvSpPr>
        <p:spPr>
          <a:xfrm>
            <a:off x="5313550" y="3939094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JPG(36.7KB)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80" name="object 63">
            <a:extLst>
              <a:ext uri="{FF2B5EF4-FFF2-40B4-BE49-F238E27FC236}">
                <a16:creationId xmlns:a16="http://schemas.microsoft.com/office/drawing/2014/main" id="{1BAF3008-A913-8138-A66D-CADD6B5C7F0F}"/>
              </a:ext>
            </a:extLst>
          </p:cNvPr>
          <p:cNvSpPr txBox="1"/>
          <p:nvPr/>
        </p:nvSpPr>
        <p:spPr>
          <a:xfrm>
            <a:off x="7573718" y="3939094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PNG(92.1KB)</a:t>
            </a:r>
            <a:endParaRPr sz="1800">
              <a:latin typeface="한컴산뜻돋움"/>
              <a:cs typeface="한컴산뜻돋움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4274FAB-1DAD-7198-13A0-CA36DBB5906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D6452B-A5D6-3CC6-8DC8-90BD434A36C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D9C99-07DC-6BA8-4F3B-9DC226E25E9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718295" y="1566557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2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58467" y="3850495"/>
            <a:ext cx="8623300" cy="1903095"/>
            <a:chOff x="1801367" y="4264152"/>
            <a:chExt cx="8623300" cy="19030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367" y="4264152"/>
              <a:ext cx="8622791" cy="1625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6459" y="5868924"/>
              <a:ext cx="7944611" cy="29810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86DE49-5DBC-C442-AE7C-CD359136F70C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FD038AE5-B196-31D1-DD1B-D4BB43864DBC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80DFDB9F-B0F2-855F-B57A-D857B4E3CCCA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4F086EE-43DB-6421-7F5F-9B4FE99F008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5694D-E857-F448-1E0E-ACF7CDD19A37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27F0C-B746-EA41-1BFB-5E8AAA400AC6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628724-DD8B-4645-7B08-D33EBA22E4CF}"/>
              </a:ext>
            </a:extLst>
          </p:cNvPr>
          <p:cNvSpPr txBox="1"/>
          <p:nvPr/>
        </p:nvSpPr>
        <p:spPr>
          <a:xfrm>
            <a:off x="541195" y="2505670"/>
            <a:ext cx="9906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원래 텍스트 링크에는 밑줄이 생겨야 하지만 요즘에는 웹 페이지를 좀더 깔끔하게 만들기 위해</a:t>
            </a:r>
          </a:p>
          <a:p>
            <a:r>
              <a:rPr lang="ko-KR" altLang="en-US" dirty="0"/>
              <a:t>밑줄을 없애는 방법을 이용한다.</a:t>
            </a:r>
          </a:p>
          <a:p>
            <a:r>
              <a:rPr lang="ko-KR" altLang="en-US" dirty="0"/>
              <a:t>대신 </a:t>
            </a:r>
            <a:r>
              <a:rPr lang="ko-KR" altLang="en-US" b="1" dirty="0">
                <a:solidFill>
                  <a:srgbClr val="C00000"/>
                </a:solidFill>
              </a:rPr>
              <a:t>마우스 커서를 올려놓았을 때 커서 모양이 바뀌는 것</a:t>
            </a:r>
            <a:r>
              <a:rPr lang="ko-KR" altLang="en-US" dirty="0"/>
              <a:t>을 보고 링크임을 </a:t>
            </a:r>
            <a:r>
              <a:rPr lang="ko-KR" altLang="en-US" dirty="0" err="1"/>
              <a:t>알수</a:t>
            </a:r>
            <a:r>
              <a:rPr lang="ko-KR" altLang="en-US" dirty="0"/>
              <a:t> 있다.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DC96992-621A-1829-A238-A7E37E77DBF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286C29-4814-B2BA-984E-0E35581BB07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31E0B-537F-63AC-4AE8-CC529D013C3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4567" y="3586621"/>
            <a:ext cx="6705600" cy="2488565"/>
            <a:chOff x="2994660" y="4213872"/>
            <a:chExt cx="6705600" cy="2488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660" y="4213872"/>
              <a:ext cx="6705599" cy="2235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9148" y="6403847"/>
              <a:ext cx="6495287" cy="2981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8537" y="1700545"/>
            <a:ext cx="206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40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56A54-0B85-9DC1-3E7E-6E495475D3E5}"/>
              </a:ext>
            </a:extLst>
          </p:cNvPr>
          <p:cNvSpPr txBox="1"/>
          <p:nvPr/>
        </p:nvSpPr>
        <p:spPr>
          <a:xfrm>
            <a:off x="624567" y="2654786"/>
            <a:ext cx="10342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 링크에 밑줄이 생기지 않게 </a:t>
            </a:r>
            <a:r>
              <a:rPr lang="ko-KR" altLang="en-US" dirty="0" err="1"/>
              <a:t>해놓았지만</a:t>
            </a:r>
            <a:r>
              <a:rPr lang="ko-KR" altLang="en-US" dirty="0"/>
              <a:t> 링크 위로 </a:t>
            </a:r>
            <a:r>
              <a:rPr lang="ko-KR" altLang="en-US" b="1" dirty="0">
                <a:solidFill>
                  <a:srgbClr val="C00000"/>
                </a:solidFill>
              </a:rPr>
              <a:t>마우스 커서를 올려놓으면 밑줄이 생기게</a:t>
            </a:r>
            <a:r>
              <a:rPr lang="ko-KR" altLang="en-US" dirty="0"/>
              <a:t> 하고 마우스를 치우면 다시 밑줄도 없어지게 함으로써 링크임을 쉽게 </a:t>
            </a:r>
            <a:r>
              <a:rPr lang="ko-KR" altLang="en-US" dirty="0" err="1"/>
              <a:t>알수</a:t>
            </a:r>
            <a:r>
              <a:rPr lang="ko-KR" altLang="en-US" dirty="0"/>
              <a:t> 있게 한다</a:t>
            </a: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FC521520-9226-1CB5-114F-5737F98ADD3F}"/>
              </a:ext>
            </a:extLst>
          </p:cNvPr>
          <p:cNvSpPr txBox="1"/>
          <p:nvPr/>
        </p:nvSpPr>
        <p:spPr>
          <a:xfrm>
            <a:off x="718295" y="1566557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2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355626B-A71C-D73F-8A08-162446C4CF8A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8926DA14-E6CD-7559-CB5F-FF7F284B0903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44030628-0045-4051-A8BA-F8BF2689E1E1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604EB4A-DFFC-AAAE-17C5-CD098784102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EB3CB-F6CD-EC03-0D52-C5D7B0080193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35EF46-098C-0D31-C52D-7A9876F7B8C3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텍스트링크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009A7B-2996-2AE3-DD6C-9A1E43966C7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90113F-6239-87FB-3A7F-0EE8BE3BBD9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6E55B-78B6-6FA5-967C-2E3D58295BA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936" y="3239589"/>
            <a:ext cx="4584191" cy="29458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0FA8AE-F1D2-E746-84CA-F2360FD93CC3}"/>
              </a:ext>
            </a:extLst>
          </p:cNvPr>
          <p:cNvSpPr txBox="1"/>
          <p:nvPr/>
        </p:nvSpPr>
        <p:spPr>
          <a:xfrm>
            <a:off x="923925" y="2645509"/>
            <a:ext cx="8976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 링크 위로 마우스 커서를 올려놓았을 때 </a:t>
            </a:r>
            <a:r>
              <a:rPr lang="ko-KR" altLang="en-US" b="1" dirty="0">
                <a:solidFill>
                  <a:srgbClr val="C00000"/>
                </a:solidFill>
              </a:rPr>
              <a:t>밑줄</a:t>
            </a:r>
            <a:r>
              <a:rPr lang="ko-KR" altLang="en-US" dirty="0"/>
              <a:t>이 나타날 뿐 아니라 </a:t>
            </a:r>
            <a:r>
              <a:rPr lang="ko-KR" altLang="en-US" b="1" dirty="0">
                <a:solidFill>
                  <a:srgbClr val="C00000"/>
                </a:solidFill>
              </a:rPr>
              <a:t>텍스트 색상</a:t>
            </a:r>
            <a:r>
              <a:rPr lang="ko-KR" altLang="en-US" dirty="0"/>
              <a:t>도 바꿈으로써 좀더 눈에 띄게 한다.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129F7-AD90-BD17-3E13-90A50A742F16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45E05A0F-D665-7A9F-B3B5-EB8FDEB5CEF5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2B67EA9-83D1-B39F-118F-3873C59697AA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14064D-54B9-5FD5-ECA6-E8CD3254E52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A539FF-2EB9-6906-CE99-C6091C7C0143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1FCA52-A157-1D39-257B-C53828E3C51A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텍스트링크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5A32C9C-D7E4-B0EA-8A5C-9A2302CAFAA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026C69-CB76-1C9B-B78C-84DE26540B1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F9355-C3EF-2A51-E823-168895D02E1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111" y="3521151"/>
            <a:ext cx="9396983" cy="1700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B85D2A-3E27-CB02-8887-94F963543BA3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7DC1E06C-A791-4421-F797-9D9DE8157132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78345188-8466-6CAD-C23D-D9FD239DA3DB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3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28FFFD-6A0A-6E55-06D8-D3AC71AF39F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5A8A43-1A9C-13E1-5F76-6EB7334E26B4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D33D0F-6680-2635-C557-3BA9B6DE6E17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메뉴형태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9AD260-D05B-063A-188C-0B8AE406EAE0}"/>
              </a:ext>
            </a:extLst>
          </p:cNvPr>
          <p:cNvSpPr txBox="1"/>
          <p:nvPr/>
        </p:nvSpPr>
        <p:spPr>
          <a:xfrm>
            <a:off x="1012871" y="2575879"/>
            <a:ext cx="10225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 위로 </a:t>
            </a:r>
            <a:r>
              <a:rPr lang="ko-KR" altLang="en-US" b="1" dirty="0">
                <a:solidFill>
                  <a:srgbClr val="C00000"/>
                </a:solidFill>
              </a:rPr>
              <a:t>마우스 커서를 올리면 서브 메뉴가 나타났다가</a:t>
            </a:r>
            <a:r>
              <a:rPr lang="ko-KR" altLang="en-US" dirty="0"/>
              <a:t> 마우스 커서를 치우면 서브 메뉴가 사라진다. 이것은 </a:t>
            </a:r>
            <a:r>
              <a:rPr lang="ko-KR" altLang="en-US" b="1" dirty="0" err="1">
                <a:solidFill>
                  <a:srgbClr val="C00000"/>
                </a:solidFill>
              </a:rPr>
              <a:t>HTML</a:t>
            </a:r>
            <a:r>
              <a:rPr lang="ko-KR" altLang="en-US" dirty="0" err="1"/>
              <a:t>만으로는</a:t>
            </a:r>
            <a:r>
              <a:rPr lang="ko-KR" altLang="en-US" dirty="0"/>
              <a:t> 안되고 </a:t>
            </a:r>
            <a:r>
              <a:rPr lang="ko-KR" altLang="en-US" b="1" dirty="0">
                <a:solidFill>
                  <a:srgbClr val="C00000"/>
                </a:solidFill>
              </a:rPr>
              <a:t>자바스크립트</a:t>
            </a:r>
            <a:r>
              <a:rPr lang="ko-KR" altLang="en-US" dirty="0"/>
              <a:t> 기능을 함께 이용한 것이다.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849893F-4435-D11B-4340-9CCDB34FAC0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FBF100-BD15-EB5A-E7C9-A0BD1A83513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292A93-F357-8059-5DB7-5C4C9910C3B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05542"/>
              </p:ext>
            </p:extLst>
          </p:nvPr>
        </p:nvGraphicFramePr>
        <p:xfrm>
          <a:off x="1904688" y="3316869"/>
          <a:ext cx="6978650" cy="2063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3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속성</a:t>
                      </a:r>
                      <a:endParaRPr sz="23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184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3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설명</a:t>
                      </a:r>
                      <a:endParaRPr sz="23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700" spc="-20" dirty="0">
                          <a:latin typeface="한컴산뜻돋움"/>
                          <a:cs typeface="한컴산뜻돋움"/>
                        </a:rPr>
                        <a:t>link</a:t>
                      </a:r>
                      <a:endParaRPr sz="2700">
                        <a:latin typeface="한컴산뜻돋움"/>
                        <a:cs typeface="한컴산뜻돋움"/>
                      </a:endParaRPr>
                    </a:p>
                  </a:txBody>
                  <a:tcPr marL="0" marR="0" marT="133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700" spc="965" dirty="0">
                          <a:latin typeface="휴먼아미체"/>
                          <a:cs typeface="휴먼아미체"/>
                        </a:rPr>
                        <a:t>링크의</a:t>
                      </a:r>
                      <a:r>
                        <a:rPr sz="2700" spc="-4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635" dirty="0">
                          <a:latin typeface="휴먼아미체"/>
                          <a:cs typeface="휴먼아미체"/>
                        </a:rPr>
                        <a:t>색상</a:t>
                      </a:r>
                      <a:endParaRPr sz="2700">
                        <a:latin typeface="휴먼아미체"/>
                        <a:cs typeface="휴먼아미체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98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700" spc="-10" dirty="0">
                          <a:latin typeface="한컴산뜻돋움"/>
                          <a:cs typeface="한컴산뜻돋움"/>
                        </a:rPr>
                        <a:t>vlink</a:t>
                      </a:r>
                      <a:endParaRPr sz="2700">
                        <a:latin typeface="한컴산뜻돋움"/>
                        <a:cs typeface="한컴산뜻돋움"/>
                      </a:endParaRPr>
                    </a:p>
                  </a:txBody>
                  <a:tcPr marL="0" marR="0" marT="139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700" spc="840" dirty="0">
                          <a:latin typeface="휴먼아미체"/>
                          <a:cs typeface="휴먼아미체"/>
                        </a:rPr>
                        <a:t>방문했던</a:t>
                      </a:r>
                      <a:r>
                        <a:rPr sz="2700" spc="-4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965" dirty="0">
                          <a:latin typeface="휴먼아미체"/>
                          <a:cs typeface="휴먼아미체"/>
                        </a:rPr>
                        <a:t>링크의</a:t>
                      </a:r>
                      <a:r>
                        <a:rPr sz="2700" spc="-4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625" dirty="0">
                          <a:latin typeface="휴먼아미체"/>
                          <a:cs typeface="휴먼아미체"/>
                        </a:rPr>
                        <a:t>색상</a:t>
                      </a:r>
                      <a:endParaRPr sz="2700">
                        <a:latin typeface="휴먼아미체"/>
                        <a:cs typeface="휴먼아미체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700" spc="-10" dirty="0">
                          <a:latin typeface="한컴산뜻돋움"/>
                          <a:cs typeface="한컴산뜻돋움"/>
                        </a:rPr>
                        <a:t>alink</a:t>
                      </a:r>
                      <a:endParaRPr sz="2700">
                        <a:latin typeface="한컴산뜻돋움"/>
                        <a:cs typeface="한컴산뜻돋움"/>
                      </a:endParaRPr>
                    </a:p>
                  </a:txBody>
                  <a:tcPr marL="0" marR="0" marT="4635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2700" spc="1065" dirty="0">
                          <a:latin typeface="휴먼아미체"/>
                          <a:cs typeface="휴먼아미체"/>
                        </a:rPr>
                        <a:t>링크를</a:t>
                      </a:r>
                      <a:r>
                        <a:rPr sz="2700" spc="-5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990" dirty="0">
                          <a:latin typeface="휴먼아미체"/>
                          <a:cs typeface="휴먼아미체"/>
                        </a:rPr>
                        <a:t>클릭하는</a:t>
                      </a:r>
                      <a:r>
                        <a:rPr sz="2700" spc="-4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925" dirty="0">
                          <a:latin typeface="휴먼아미체"/>
                          <a:cs typeface="휴먼아미체"/>
                        </a:rPr>
                        <a:t>순간의</a:t>
                      </a:r>
                      <a:r>
                        <a:rPr sz="2700" spc="-5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700" spc="635" dirty="0">
                          <a:latin typeface="휴먼아미체"/>
                          <a:cs typeface="휴먼아미체"/>
                        </a:rPr>
                        <a:t>색상</a:t>
                      </a:r>
                      <a:endParaRPr sz="2700">
                        <a:latin typeface="휴먼아미체"/>
                        <a:cs typeface="휴먼아미체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8477" y="5398088"/>
            <a:ext cx="6365747" cy="307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21624-E684-6C17-A86C-17838250D11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2B707-C052-78DB-15FA-EF8E4E7C0D83}"/>
              </a:ext>
            </a:extLst>
          </p:cNvPr>
          <p:cNvSpPr txBox="1"/>
          <p:nvPr/>
        </p:nvSpPr>
        <p:spPr>
          <a:xfrm>
            <a:off x="306648" y="1002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하이퍼링크 종류들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05533-0AAF-CC74-DF6F-EE7F277C7D4B}"/>
              </a:ext>
            </a:extLst>
          </p:cNvPr>
          <p:cNvSpPr txBox="1"/>
          <p:nvPr/>
        </p:nvSpPr>
        <p:spPr>
          <a:xfrm>
            <a:off x="306647" y="1477383"/>
            <a:ext cx="10709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문서의 배경색이나 배경 이미지에 따라 웹 문서에서 링크 색상을 다르게 표시해야 할 경우가 있다.</a:t>
            </a:r>
          </a:p>
          <a:p>
            <a:r>
              <a:rPr lang="ko-KR" altLang="en-US" dirty="0"/>
              <a:t>예를 들어, 배경색이 검은색이라면 링크를 흰색이나 밝은 색으로 표시해야 눈에 띈다. 링크 색상을 조절하려면 태그의 </a:t>
            </a:r>
            <a:r>
              <a:rPr lang="ko-KR" altLang="en-US" dirty="0" err="1"/>
              <a:t>link</a:t>
            </a:r>
            <a:r>
              <a:rPr lang="ko-KR" altLang="en-US" dirty="0"/>
              <a:t> 속성과 </a:t>
            </a:r>
            <a:r>
              <a:rPr lang="ko-KR" altLang="en-US" dirty="0" err="1"/>
              <a:t>vlink</a:t>
            </a:r>
            <a:r>
              <a:rPr lang="ko-KR" altLang="en-US" dirty="0"/>
              <a:t>, 그리고 </a:t>
            </a:r>
            <a:r>
              <a:rPr lang="ko-KR" altLang="en-US" dirty="0" err="1"/>
              <a:t>alink를</a:t>
            </a:r>
            <a:r>
              <a:rPr lang="ko-KR" altLang="en-US" dirty="0"/>
              <a:t> 이용한다.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43E0F0-3453-5BC8-A2E7-32B5CF9F1A8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C3C2DF-4C2C-2B5C-E36B-0D74B23CC06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5D901-7CC8-1D1B-41A6-EAE03F36BCC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2A5BC7-8D30-F4F0-CACE-40225EEAA20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링크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B9E4F-CA69-7860-EF80-799AF4FF7649}"/>
              </a:ext>
            </a:extLst>
          </p:cNvPr>
          <p:cNvSpPr txBox="1"/>
          <p:nvPr/>
        </p:nvSpPr>
        <p:spPr>
          <a:xfrm>
            <a:off x="375557" y="1026972"/>
            <a:ext cx="6117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텍스트</a:t>
            </a:r>
            <a:r>
              <a:rPr lang="ko-KR" altLang="en-US"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색상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9B289-3FA6-2E94-47B3-6EFF5CFC5EB0}"/>
              </a:ext>
            </a:extLst>
          </p:cNvPr>
          <p:cNvSpPr txBox="1"/>
          <p:nvPr/>
        </p:nvSpPr>
        <p:spPr>
          <a:xfrm>
            <a:off x="397326" y="1564253"/>
            <a:ext cx="10842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특정 텍스트를 클릭했을 때 다른 문서나 다른 사이트로 연결되게 하는 것을 텍스트 링크라고 한다.</a:t>
            </a:r>
          </a:p>
          <a:p>
            <a:r>
              <a:rPr lang="ko-KR" altLang="en-US" dirty="0"/>
              <a:t>일반적으로 텍스트 링크는 웹 브라우저에서 파란색으로 표시되며 밑줄이 나타난다. 그리고 한번 방문했던 링크는 파란색이 아닌 보라색으로 표시된다 (단, 이 색상은 브라우저 설정에 따라 다를 수 있다).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4C043-51C9-0949-E02E-A03A40A48047}"/>
              </a:ext>
            </a:extLst>
          </p:cNvPr>
          <p:cNvSpPr txBox="1"/>
          <p:nvPr/>
        </p:nvSpPr>
        <p:spPr>
          <a:xfrm>
            <a:off x="549728" y="3313250"/>
            <a:ext cx="10074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</a:t>
            </a:r>
          </a:p>
          <a:p>
            <a:r>
              <a:rPr lang="ko-KR" altLang="en-US" dirty="0"/>
              <a:t>스타일 시트를 이용하면 텍스트 링크의 밑줄을 없앨 수 있다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B17CA65-349C-D2B8-10E7-72C697BC0BB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F323-B49D-DE80-4BEB-E8A2122F604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5DC37-7D14-396F-C550-1553F2617E4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D73577-BA20-765C-C7F7-DB45758BA75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링크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2220-393E-0B83-E8F2-3B631F951293}"/>
              </a:ext>
            </a:extLst>
          </p:cNvPr>
          <p:cNvSpPr txBox="1"/>
          <p:nvPr/>
        </p:nvSpPr>
        <p:spPr>
          <a:xfrm>
            <a:off x="306648" y="9528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텍스트</a:t>
            </a:r>
            <a:r>
              <a:rPr lang="ko-KR" altLang="en-US"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색상</a:t>
            </a:r>
            <a:endParaRPr lang="ko-KR" altLang="en-US" sz="2400" dirty="0">
              <a:latin typeface="나눔스퀘어 Bold"/>
              <a:cs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9DA68-7308-065B-A291-74A977F08959}"/>
              </a:ext>
            </a:extLst>
          </p:cNvPr>
          <p:cNvSpPr txBox="1"/>
          <p:nvPr/>
        </p:nvSpPr>
        <p:spPr>
          <a:xfrm>
            <a:off x="306648" y="1492908"/>
            <a:ext cx="1113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링크를 만들기 위해서는 &lt;</a:t>
            </a:r>
            <a:r>
              <a:rPr lang="ko-KR" altLang="en-US" dirty="0" err="1"/>
              <a:t>A</a:t>
            </a:r>
            <a:r>
              <a:rPr lang="ko-KR" altLang="en-US" dirty="0"/>
              <a:t>&gt; 태그를 사용하는데, </a:t>
            </a:r>
            <a:r>
              <a:rPr lang="ko-KR" altLang="en-US" dirty="0" err="1"/>
              <a:t>A</a:t>
            </a:r>
            <a:r>
              <a:rPr lang="ko-KR" altLang="en-US" dirty="0"/>
              <a:t> 태그를 사용할 때는 반드시 </a:t>
            </a:r>
            <a:r>
              <a:rPr lang="ko-KR" altLang="en-US" dirty="0" err="1"/>
              <a:t>href</a:t>
            </a:r>
            <a:r>
              <a:rPr lang="ko-KR" altLang="en-US" dirty="0"/>
              <a:t> 속성을 함께 사용해서 어떤 곳으로 연결하는 것인지 알려줘야 한다. 그리고 </a:t>
            </a:r>
            <a:r>
              <a:rPr lang="ko-KR" altLang="en-US" dirty="0" err="1"/>
              <a:t>A</a:t>
            </a:r>
            <a:r>
              <a:rPr lang="ko-KR" altLang="en-US" dirty="0"/>
              <a:t> 태그에서는 반드시 닫는 태그를 사용해야 한다.</a:t>
            </a: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AC6E598C-A1F6-6E4A-FEAC-336403FDF2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2380488"/>
            <a:ext cx="11343130" cy="4477511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458835E4-1933-82F4-3420-8512AC66C83B}"/>
              </a:ext>
            </a:extLst>
          </p:cNvPr>
          <p:cNvSpPr txBox="1"/>
          <p:nvPr/>
        </p:nvSpPr>
        <p:spPr>
          <a:xfrm>
            <a:off x="3137404" y="3717843"/>
            <a:ext cx="759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265" dirty="0">
                <a:solidFill>
                  <a:srgbClr val="001F5F"/>
                </a:solidFill>
                <a:latin typeface="한컴산뜻돋움"/>
                <a:cs typeface="한컴산뜻돋움"/>
              </a:rPr>
              <a:t>href="</a:t>
            </a:r>
            <a:r>
              <a:rPr sz="2800" spc="265" dirty="0">
                <a:solidFill>
                  <a:srgbClr val="001F5F"/>
                </a:solidFill>
                <a:latin typeface="휴먼아미체"/>
                <a:cs typeface="휴먼아미체"/>
              </a:rPr>
              <a:t>연결할</a:t>
            </a:r>
            <a:r>
              <a:rPr sz="2800" spc="-4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790" dirty="0">
                <a:solidFill>
                  <a:srgbClr val="001F5F"/>
                </a:solidFill>
                <a:latin typeface="휴먼아미체"/>
                <a:cs typeface="휴먼아미체"/>
              </a:rPr>
              <a:t>페이지나</a:t>
            </a:r>
            <a:r>
              <a:rPr sz="2800" spc="-4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60" dirty="0">
                <a:solidFill>
                  <a:srgbClr val="001F5F"/>
                </a:solidFill>
                <a:latin typeface="휴먼아미체"/>
                <a:cs typeface="휴먼아미체"/>
              </a:rPr>
              <a:t>사이트</a:t>
            </a:r>
            <a:r>
              <a:rPr sz="2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595" dirty="0">
                <a:solidFill>
                  <a:srgbClr val="001F5F"/>
                </a:solidFill>
                <a:latin typeface="휴먼아미체"/>
                <a:cs typeface="휴먼아미체"/>
              </a:rPr>
              <a:t>주소</a:t>
            </a:r>
            <a:r>
              <a:rPr sz="2800" spc="59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sz="28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994" dirty="0">
                <a:solidFill>
                  <a:srgbClr val="001F5F"/>
                </a:solidFill>
                <a:latin typeface="휴먼아미체"/>
                <a:cs typeface="휴먼아미체"/>
              </a:rPr>
              <a:t>텍스트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A5EA622-E6EF-FBD8-FF3C-4C50555A7B6C}"/>
              </a:ext>
            </a:extLst>
          </p:cNvPr>
          <p:cNvGrpSpPr/>
          <p:nvPr/>
        </p:nvGrpSpPr>
        <p:grpSpPr>
          <a:xfrm>
            <a:off x="1130808" y="3677411"/>
            <a:ext cx="2009139" cy="1054735"/>
            <a:chOff x="1130808" y="3677411"/>
            <a:chExt cx="2009139" cy="1054735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B88E60FD-50DD-BE6E-D59E-BCED93A5072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731" y="3707892"/>
              <a:ext cx="1731263" cy="480059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F10DFA05-D736-C595-29BC-F761605CA2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808" y="4188868"/>
              <a:ext cx="2008631" cy="542770"/>
            </a:xfrm>
            <a:prstGeom prst="rect">
              <a:avLst/>
            </a:prstGeom>
          </p:spPr>
        </p:pic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B48B34E7-7848-38BE-291F-55543C7BCD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19" y="3677411"/>
              <a:ext cx="1487423" cy="676655"/>
            </a:xfrm>
            <a:prstGeom prst="rect">
              <a:avLst/>
            </a:prstGeom>
          </p:spPr>
        </p:pic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56799BF2-0E94-EF36-F95A-4DD6D8EE3DC0}"/>
              </a:ext>
            </a:extLst>
          </p:cNvPr>
          <p:cNvSpPr txBox="1"/>
          <p:nvPr/>
        </p:nvSpPr>
        <p:spPr>
          <a:xfrm>
            <a:off x="1594034" y="372714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FFFFFF"/>
                </a:solidFill>
                <a:latin typeface="나눔스퀘어 Bold"/>
                <a:cs typeface="나눔스퀘어 Bold"/>
              </a:rPr>
              <a:t>기본형식</a:t>
            </a:r>
            <a:endParaRPr sz="2400">
              <a:latin typeface="나눔스퀘어 Bold"/>
              <a:cs typeface="나눔스퀘어 Bold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84CDF28-9073-B766-7176-8122895878C6}"/>
              </a:ext>
            </a:extLst>
          </p:cNvPr>
          <p:cNvSpPr txBox="1"/>
          <p:nvPr/>
        </p:nvSpPr>
        <p:spPr>
          <a:xfrm>
            <a:off x="1209140" y="4397593"/>
            <a:ext cx="9824720" cy="185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750" dirty="0">
                <a:solidFill>
                  <a:srgbClr val="252525"/>
                </a:solidFill>
                <a:latin typeface="휴먼아미체"/>
                <a:cs typeface="휴먼아미체"/>
              </a:rPr>
              <a:t>예를</a:t>
            </a:r>
            <a:r>
              <a:rPr sz="2700" spc="-280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680" dirty="0">
                <a:solidFill>
                  <a:srgbClr val="252525"/>
                </a:solidFill>
                <a:latin typeface="휴먼아미체"/>
                <a:cs typeface="휴먼아미체"/>
              </a:rPr>
              <a:t>들어</a:t>
            </a:r>
            <a:r>
              <a:rPr sz="2700" spc="680" dirty="0">
                <a:solidFill>
                  <a:srgbClr val="252525"/>
                </a:solidFill>
                <a:latin typeface="한컴산뜻돋움"/>
                <a:cs typeface="한컴산뜻돋움"/>
              </a:rPr>
              <a:t>,</a:t>
            </a:r>
            <a:r>
              <a:rPr sz="2700" spc="7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2700" spc="655" dirty="0">
                <a:solidFill>
                  <a:srgbClr val="252525"/>
                </a:solidFill>
                <a:latin typeface="한컴산뜻돋움"/>
                <a:cs typeface="한컴산뜻돋움"/>
              </a:rPr>
              <a:t>"</a:t>
            </a:r>
            <a:r>
              <a:rPr sz="2700" spc="655" dirty="0">
                <a:solidFill>
                  <a:srgbClr val="252525"/>
                </a:solidFill>
                <a:latin typeface="휴먼아미체"/>
                <a:cs typeface="휴먼아미체"/>
              </a:rPr>
              <a:t>네이버로</a:t>
            </a:r>
            <a:r>
              <a:rPr sz="2700" spc="-2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655" dirty="0">
                <a:solidFill>
                  <a:srgbClr val="252525"/>
                </a:solidFill>
                <a:latin typeface="휴먼아미체"/>
                <a:cs typeface="휴먼아미체"/>
              </a:rPr>
              <a:t>가기</a:t>
            </a:r>
            <a:r>
              <a:rPr sz="2700" spc="655" dirty="0">
                <a:solidFill>
                  <a:srgbClr val="252525"/>
                </a:solidFill>
                <a:latin typeface="한컴산뜻돋움"/>
                <a:cs typeface="한컴산뜻돋움"/>
              </a:rPr>
              <a:t>"</a:t>
            </a:r>
            <a:r>
              <a:rPr sz="2700" spc="655" dirty="0">
                <a:solidFill>
                  <a:srgbClr val="252525"/>
                </a:solidFill>
                <a:latin typeface="휴먼아미체"/>
                <a:cs typeface="휴먼아미체"/>
              </a:rPr>
              <a:t>라는</a:t>
            </a:r>
            <a:r>
              <a:rPr sz="2700" spc="-280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944" dirty="0">
                <a:solidFill>
                  <a:srgbClr val="252525"/>
                </a:solidFill>
                <a:latin typeface="휴먼아미체"/>
                <a:cs typeface="휴먼아미체"/>
              </a:rPr>
              <a:t>텍스트를</a:t>
            </a:r>
            <a:r>
              <a:rPr sz="2700" spc="-2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880" dirty="0">
                <a:solidFill>
                  <a:srgbClr val="252525"/>
                </a:solidFill>
                <a:latin typeface="휴먼아미체"/>
                <a:cs typeface="휴먼아미체"/>
              </a:rPr>
              <a:t>클릭했을</a:t>
            </a:r>
            <a:r>
              <a:rPr sz="2700" spc="-2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345" dirty="0">
                <a:solidFill>
                  <a:srgbClr val="252525"/>
                </a:solidFill>
                <a:latin typeface="휴먼아미체"/>
                <a:cs typeface="휴먼아미체"/>
              </a:rPr>
              <a:t>때</a:t>
            </a:r>
            <a:r>
              <a:rPr sz="2700" spc="-280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695" dirty="0">
                <a:solidFill>
                  <a:srgbClr val="252525"/>
                </a:solidFill>
                <a:latin typeface="휴먼아미체"/>
                <a:cs typeface="휴먼아미체"/>
              </a:rPr>
              <a:t>현재의</a:t>
            </a:r>
            <a:r>
              <a:rPr sz="2700" spc="-2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810" dirty="0">
                <a:solidFill>
                  <a:srgbClr val="252525"/>
                </a:solidFill>
                <a:latin typeface="휴먼아미체"/>
                <a:cs typeface="휴먼아미체"/>
              </a:rPr>
              <a:t>웹문서에서 </a:t>
            </a:r>
            <a:r>
              <a:rPr sz="2700" spc="-20" dirty="0">
                <a:solidFill>
                  <a:srgbClr val="252525"/>
                </a:solidFill>
                <a:latin typeface="한컴산뜻돋움"/>
                <a:cs typeface="한컴산뜻돋움"/>
              </a:rPr>
              <a:t>NAVER</a:t>
            </a:r>
            <a:r>
              <a:rPr sz="2700" spc="210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2700" spc="844" dirty="0">
                <a:solidFill>
                  <a:srgbClr val="252525"/>
                </a:solidFill>
                <a:latin typeface="휴먼아미체"/>
                <a:cs typeface="휴먼아미체"/>
              </a:rPr>
              <a:t>사이트</a:t>
            </a:r>
            <a:r>
              <a:rPr sz="2700" spc="-1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dirty="0">
                <a:solidFill>
                  <a:srgbClr val="252525"/>
                </a:solidFill>
                <a:latin typeface="한컴산뜻돋움"/>
                <a:cs typeface="한컴산뜻돋움"/>
              </a:rPr>
              <a:t>(http://www.naver.com)</a:t>
            </a:r>
            <a:r>
              <a:rPr sz="2700" dirty="0">
                <a:solidFill>
                  <a:srgbClr val="252525"/>
                </a:solidFill>
                <a:latin typeface="휴먼아미체"/>
                <a:cs typeface="휴먼아미체"/>
              </a:rPr>
              <a:t>로</a:t>
            </a:r>
            <a:r>
              <a:rPr sz="2700" spc="-14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540" dirty="0">
                <a:solidFill>
                  <a:srgbClr val="252525"/>
                </a:solidFill>
                <a:latin typeface="휴먼아미체"/>
                <a:cs typeface="휴먼아미체"/>
              </a:rPr>
              <a:t>가게</a:t>
            </a:r>
            <a:r>
              <a:rPr sz="2700" spc="-180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745" dirty="0">
                <a:solidFill>
                  <a:srgbClr val="252525"/>
                </a:solidFill>
                <a:latin typeface="휴먼아미체"/>
                <a:cs typeface="휴먼아미체"/>
              </a:rPr>
              <a:t>하려면</a:t>
            </a:r>
            <a:r>
              <a:rPr sz="2700" spc="-1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800" dirty="0">
                <a:solidFill>
                  <a:srgbClr val="252525"/>
                </a:solidFill>
                <a:latin typeface="휴먼아미체"/>
                <a:cs typeface="휴먼아미체"/>
              </a:rPr>
              <a:t>다음과</a:t>
            </a:r>
            <a:r>
              <a:rPr sz="2700" spc="-17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930" dirty="0">
                <a:solidFill>
                  <a:srgbClr val="252525"/>
                </a:solidFill>
                <a:latin typeface="휴먼아미체"/>
                <a:cs typeface="휴먼아미체"/>
              </a:rPr>
              <a:t>같은 </a:t>
            </a:r>
            <a:r>
              <a:rPr sz="2700" spc="1160" dirty="0">
                <a:solidFill>
                  <a:srgbClr val="252525"/>
                </a:solidFill>
                <a:latin typeface="휴먼아미체"/>
                <a:cs typeface="휴먼아미체"/>
              </a:rPr>
              <a:t>소스를</a:t>
            </a:r>
            <a:r>
              <a:rPr sz="2700" spc="-495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700" spc="650" dirty="0">
                <a:solidFill>
                  <a:srgbClr val="252525"/>
                </a:solidFill>
                <a:latin typeface="휴먼아미체"/>
                <a:cs typeface="휴먼아미체"/>
              </a:rPr>
              <a:t>사용한다</a:t>
            </a:r>
            <a:r>
              <a:rPr sz="2700" spc="650" dirty="0">
                <a:solidFill>
                  <a:srgbClr val="252525"/>
                </a:solidFill>
                <a:latin typeface="한컴산뜻돋움"/>
                <a:cs typeface="한컴산뜻돋움"/>
              </a:rPr>
              <a:t>.</a:t>
            </a:r>
            <a:endParaRPr sz="2700">
              <a:latin typeface="한컴산뜻돋움"/>
              <a:cs typeface="한컴산뜻돋움"/>
            </a:endParaRPr>
          </a:p>
          <a:p>
            <a:pPr marL="332740">
              <a:lnSpc>
                <a:spcPct val="100000"/>
              </a:lnSpc>
              <a:spcBef>
                <a:spcPts val="135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href=</a:t>
            </a:r>
            <a:r>
              <a:rPr sz="2800" spc="95" dirty="0">
                <a:solidFill>
                  <a:srgbClr val="001F5F"/>
                </a:solidFill>
                <a:latin typeface="한컴산뜻돋움"/>
                <a:cs typeface="한컴산뜻돋움"/>
                <a:hlinkClick r:id="rId6"/>
              </a:rPr>
              <a:t>"http:/</a:t>
            </a:r>
            <a:r>
              <a:rPr sz="28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800" spc="95" dirty="0">
                <a:solidFill>
                  <a:srgbClr val="001F5F"/>
                </a:solidFill>
                <a:latin typeface="한컴산뜻돋움"/>
                <a:cs typeface="한컴산뜻돋움"/>
                <a:hlinkClick r:id="rId6"/>
              </a:rPr>
              <a:t>www.naver.com</a:t>
            </a:r>
            <a:r>
              <a:rPr sz="28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sz="2800" spc="95" dirty="0">
                <a:solidFill>
                  <a:srgbClr val="001F5F"/>
                </a:solidFill>
                <a:latin typeface="휴먼아미체"/>
                <a:cs typeface="휴먼아미체"/>
              </a:rPr>
              <a:t>네이버로</a:t>
            </a:r>
            <a:r>
              <a:rPr sz="2800" spc="-45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260" dirty="0">
                <a:solidFill>
                  <a:srgbClr val="001F5F"/>
                </a:solidFill>
                <a:latin typeface="휴먼아미체"/>
                <a:cs typeface="휴먼아미체"/>
              </a:rPr>
              <a:t>가기</a:t>
            </a:r>
            <a:r>
              <a:rPr sz="2800" spc="26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sz="2800">
              <a:latin typeface="한컴산뜻돋움"/>
              <a:cs typeface="한컴산뜻돋움"/>
            </a:endParaRPr>
          </a:p>
        </p:txBody>
      </p:sp>
    </p:spTree>
    <p:extLst>
      <p:ext uri="{BB962C8B-B14F-4D97-AF65-F5344CB8AC3E}">
        <p14:creationId xmlns:p14="http://schemas.microsoft.com/office/powerpoint/2010/main" val="574570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39E07-8970-4F03-CB0D-44BA990D0C3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링크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0CD4F-A4AD-43D4-2023-CD3F3560AAFC}"/>
              </a:ext>
            </a:extLst>
          </p:cNvPr>
          <p:cNvSpPr txBox="1"/>
          <p:nvPr/>
        </p:nvSpPr>
        <p:spPr>
          <a:xfrm>
            <a:off x="306648" y="10143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40" dirty="0">
                <a:solidFill>
                  <a:srgbClr val="00AFEF"/>
                </a:solidFill>
                <a:latin typeface="나눔스퀘어 Bold"/>
                <a:cs typeface="나눔스퀘어 Bold"/>
              </a:rPr>
              <a:t>앵커태그의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C44EC-F2DB-FB4E-48F7-FCAB424D4F67}"/>
              </a:ext>
            </a:extLst>
          </p:cNvPr>
          <p:cNvSpPr txBox="1"/>
          <p:nvPr/>
        </p:nvSpPr>
        <p:spPr>
          <a:xfrm>
            <a:off x="468085" y="1722244"/>
            <a:ext cx="11108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링크는 </a:t>
            </a:r>
            <a:r>
              <a:rPr lang="ko-KR" altLang="en-US" dirty="0" err="1"/>
              <a:t>텍스트뿐만</a:t>
            </a:r>
            <a:r>
              <a:rPr lang="ko-KR" altLang="en-US" dirty="0"/>
              <a:t> 아니라 이미지에도 만들 수 있다. 이미지를 삽입하는 &lt;IMG&gt; 태그 앞에 &lt;</a:t>
            </a:r>
            <a:r>
              <a:rPr lang="ko-KR" altLang="en-US" dirty="0" err="1"/>
              <a:t>A</a:t>
            </a:r>
            <a:r>
              <a:rPr lang="ko-KR" altLang="en-US" dirty="0"/>
              <a:t>&gt;태그를 추가하면 된다. 이미지에 링크를 만들게 되면 텍스트 링크에 밑줄이 생기는 것처럼 이미지 주변에도 파란색 테두리선이 생기게 된다.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38DE4-875A-E7BA-A1A8-D0271E8EBD4D}"/>
              </a:ext>
            </a:extLst>
          </p:cNvPr>
          <p:cNvSpPr txBox="1"/>
          <p:nvPr/>
        </p:nvSpPr>
        <p:spPr>
          <a:xfrm>
            <a:off x="533400" y="2967335"/>
            <a:ext cx="10863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이런 테두리선은 보기 좋지 않으므로 </a:t>
            </a:r>
            <a:r>
              <a:rPr lang="ko-KR" altLang="en-US" b="1" dirty="0">
                <a:solidFill>
                  <a:srgbClr val="C00000"/>
                </a:solidFill>
              </a:rPr>
              <a:t>테두리선을 없애고 싶다면 IMG 태그의 </a:t>
            </a:r>
            <a:r>
              <a:rPr lang="ko-KR" altLang="en-US" b="1" dirty="0" err="1">
                <a:solidFill>
                  <a:srgbClr val="C00000"/>
                </a:solidFill>
              </a:rPr>
              <a:t>border</a:t>
            </a:r>
            <a:r>
              <a:rPr lang="ko-KR" altLang="en-US" b="1" dirty="0">
                <a:solidFill>
                  <a:srgbClr val="C00000"/>
                </a:solidFill>
              </a:rPr>
              <a:t> 속성을 0</a:t>
            </a:r>
            <a:r>
              <a:rPr lang="ko-KR" altLang="en-US" dirty="0"/>
              <a:t>으로 지정한다. 이렇게 테두리선이 없더라도 이미지 위로 마우스 커서를 가져갔을 때 마우스 커서가 손 모양으로 바뀌는 것을 보고 사용자들은 이미지 링크임을 </a:t>
            </a:r>
            <a:r>
              <a:rPr lang="ko-KR" altLang="en-US" dirty="0" err="1"/>
              <a:t>알수</a:t>
            </a:r>
            <a:r>
              <a:rPr lang="ko-KR" altLang="en-US" dirty="0"/>
              <a:t> 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E515E-32A5-716F-BAC2-4E89DEBDE89E}"/>
              </a:ext>
            </a:extLst>
          </p:cNvPr>
          <p:cNvSpPr txBox="1"/>
          <p:nvPr/>
        </p:nvSpPr>
        <p:spPr>
          <a:xfrm>
            <a:off x="2122714" y="5217662"/>
            <a:ext cx="7946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&lt;</a:t>
            </a:r>
            <a:r>
              <a:rPr lang="ko-KR" altLang="en-US" b="1" dirty="0" err="1"/>
              <a:t>A</a:t>
            </a:r>
            <a:r>
              <a:rPr lang="ko-KR" altLang="en-US" b="1" dirty="0"/>
              <a:t> </a:t>
            </a:r>
            <a:r>
              <a:rPr lang="ko-KR" altLang="en-US" b="1" dirty="0" err="1"/>
              <a:t>href</a:t>
            </a:r>
            <a:r>
              <a:rPr lang="ko-KR" altLang="en-US" b="1" dirty="0"/>
              <a:t>="연결할 파일 경로"&gt;&lt;IMG </a:t>
            </a:r>
            <a:r>
              <a:rPr lang="ko-KR" altLang="en-US" b="1" dirty="0" err="1"/>
              <a:t>src</a:t>
            </a:r>
            <a:r>
              <a:rPr lang="ko-KR" altLang="en-US" b="1" dirty="0"/>
              <a:t>="이미지 파일 주소"&gt;&lt;/</a:t>
            </a:r>
            <a:r>
              <a:rPr lang="ko-KR" altLang="en-US" b="1" dirty="0" err="1"/>
              <a:t>A</a:t>
            </a:r>
            <a:r>
              <a:rPr lang="ko-KR" altLang="en-US" b="1" dirty="0"/>
              <a:t>&gt;</a:t>
            </a: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1926DE38-3F29-87DC-B0F2-27AA94B65E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11" y="4523447"/>
            <a:ext cx="1731263" cy="480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AC879-41DB-1F2B-93E8-35050B25DE2B}"/>
              </a:ext>
            </a:extLst>
          </p:cNvPr>
          <p:cNvSpPr txBox="1"/>
          <p:nvPr/>
        </p:nvSpPr>
        <p:spPr>
          <a:xfrm>
            <a:off x="1374321" y="4563421"/>
            <a:ext cx="1377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기본 형식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1037BD-231B-A8AA-63DE-A19739766FE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9E0D99-E76D-07D6-5A29-B96DFA1F9BF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7F465-9361-12CD-77D9-7B05A807264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07037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2A363C-8AB0-7548-E7D4-45CC8CC86F4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링크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B5B9B-CD14-A8D8-D2CE-9331AC37BDBB}"/>
              </a:ext>
            </a:extLst>
          </p:cNvPr>
          <p:cNvSpPr txBox="1"/>
          <p:nvPr/>
        </p:nvSpPr>
        <p:spPr>
          <a:xfrm>
            <a:off x="306648" y="10143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40" dirty="0">
                <a:solidFill>
                  <a:srgbClr val="00AFEF"/>
                </a:solidFill>
                <a:latin typeface="나눔스퀘어 Bold"/>
                <a:cs typeface="나눔스퀘어 Bold"/>
              </a:rPr>
              <a:t>앵커태그의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</a:t>
            </a:r>
            <a:r>
              <a:rPr lang="ko-KR" altLang="en-US" sz="2400" b="1" spc="-9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endParaRPr lang="ko-KR" altLang="en-US" sz="2400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8FC0FF98-EA44-42A3-5803-797074EA9ABE}"/>
              </a:ext>
            </a:extLst>
          </p:cNvPr>
          <p:cNvSpPr txBox="1"/>
          <p:nvPr/>
        </p:nvSpPr>
        <p:spPr>
          <a:xfrm>
            <a:off x="6381765" y="2599882"/>
            <a:ext cx="4854575" cy="2799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6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href=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"http:/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www.cuk.edu/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6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src=CUK.jpg&gt;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44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600" spc="445" dirty="0">
                <a:solidFill>
                  <a:srgbClr val="001F5F"/>
                </a:solidFill>
                <a:latin typeface="휴먼아미체"/>
                <a:cs typeface="휴먼아미체"/>
              </a:rPr>
              <a:t>고려사이버대학교</a:t>
            </a:r>
            <a:r>
              <a:rPr sz="2600" spc="44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600">
              <a:latin typeface="한컴산뜻돋움"/>
              <a:cs typeface="한컴산뜻돋움"/>
            </a:endParaRP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A8A80EF9-D5D2-8C62-ED55-509153D78F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919" y="2895600"/>
            <a:ext cx="4456175" cy="2299715"/>
          </a:xfrm>
          <a:prstGeom prst="rect">
            <a:avLst/>
          </a:prstGeom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id="{91B30C0B-42D1-4CBC-54D9-2B9316D24EE9}"/>
              </a:ext>
            </a:extLst>
          </p:cNvPr>
          <p:cNvSpPr txBox="1"/>
          <p:nvPr/>
        </p:nvSpPr>
        <p:spPr>
          <a:xfrm>
            <a:off x="3668853" y="2678008"/>
            <a:ext cx="20955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출처</a:t>
            </a: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:[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9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3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0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837D26A4-F1B4-2AD4-96AE-F344BC168507}"/>
              </a:ext>
            </a:extLst>
          </p:cNvPr>
          <p:cNvSpPr txBox="1"/>
          <p:nvPr/>
        </p:nvSpPr>
        <p:spPr>
          <a:xfrm>
            <a:off x="1086401" y="5354799"/>
            <a:ext cx="4889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85" dirty="0">
                <a:solidFill>
                  <a:srgbClr val="404040"/>
                </a:solidFill>
                <a:latin typeface="한컴산뜻돋움"/>
                <a:cs typeface="한컴산뜻돋움"/>
              </a:rPr>
              <a:t>&lt;</a:t>
            </a:r>
            <a:r>
              <a:rPr sz="1600" spc="385" dirty="0">
                <a:solidFill>
                  <a:srgbClr val="404040"/>
                </a:solidFill>
                <a:latin typeface="휴먼아미체"/>
                <a:cs typeface="휴먼아미체"/>
              </a:rPr>
              <a:t>구글</a:t>
            </a:r>
            <a:r>
              <a:rPr sz="1600" spc="-48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1600" spc="420" dirty="0">
                <a:solidFill>
                  <a:srgbClr val="404040"/>
                </a:solidFill>
                <a:latin typeface="휴먼아미체"/>
                <a:cs typeface="휴먼아미체"/>
              </a:rPr>
              <a:t>크롬브라우저</a:t>
            </a:r>
            <a:r>
              <a:rPr sz="1600" spc="420" dirty="0">
                <a:solidFill>
                  <a:srgbClr val="404040"/>
                </a:solidFill>
                <a:latin typeface="한컴산뜻돋움"/>
                <a:cs typeface="한컴산뜻돋움"/>
              </a:rPr>
              <a:t>(</a:t>
            </a:r>
            <a:r>
              <a:rPr sz="1600" spc="420" dirty="0">
                <a:solidFill>
                  <a:srgbClr val="404040"/>
                </a:solidFill>
                <a:latin typeface="휴먼아미체"/>
                <a:cs typeface="휴먼아미체"/>
              </a:rPr>
              <a:t>좌</a:t>
            </a:r>
            <a:r>
              <a:rPr sz="1600" spc="420" dirty="0">
                <a:solidFill>
                  <a:srgbClr val="404040"/>
                </a:solidFill>
                <a:latin typeface="한컴산뜻돋움"/>
                <a:cs typeface="한컴산뜻돋움"/>
              </a:rPr>
              <a:t>)</a:t>
            </a:r>
            <a:r>
              <a:rPr sz="1600" spc="-254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600" spc="440" dirty="0">
                <a:solidFill>
                  <a:srgbClr val="404040"/>
                </a:solidFill>
                <a:latin typeface="휴먼아미체"/>
                <a:cs typeface="휴먼아미체"/>
              </a:rPr>
              <a:t>익스플로러브라우저</a:t>
            </a:r>
            <a:r>
              <a:rPr sz="1600" spc="440" dirty="0">
                <a:solidFill>
                  <a:srgbClr val="404040"/>
                </a:solidFill>
                <a:latin typeface="한컴산뜻돋움"/>
                <a:cs typeface="한컴산뜻돋움"/>
              </a:rPr>
              <a:t>11</a:t>
            </a:r>
            <a:r>
              <a:rPr sz="1600" spc="-24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600" spc="470" dirty="0">
                <a:solidFill>
                  <a:srgbClr val="404040"/>
                </a:solidFill>
                <a:latin typeface="휴먼아미체"/>
                <a:cs typeface="휴먼아미체"/>
              </a:rPr>
              <a:t>이전</a:t>
            </a:r>
            <a:r>
              <a:rPr sz="1600" spc="-48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1600" spc="470" dirty="0">
                <a:solidFill>
                  <a:srgbClr val="404040"/>
                </a:solidFill>
                <a:latin typeface="휴먼아미체"/>
                <a:cs typeface="휴먼아미체"/>
              </a:rPr>
              <a:t>버전</a:t>
            </a:r>
            <a:r>
              <a:rPr sz="1600" spc="-48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한컴산뜻돋움"/>
                <a:cs typeface="한컴산뜻돋움"/>
              </a:rPr>
              <a:t>(</a:t>
            </a:r>
            <a:r>
              <a:rPr sz="1600" spc="70" dirty="0">
                <a:solidFill>
                  <a:srgbClr val="404040"/>
                </a:solidFill>
                <a:latin typeface="휴먼아미체"/>
                <a:cs typeface="휴먼아미체"/>
              </a:rPr>
              <a:t>우</a:t>
            </a:r>
            <a:r>
              <a:rPr sz="1600" spc="70" dirty="0">
                <a:solidFill>
                  <a:srgbClr val="404040"/>
                </a:solidFill>
                <a:latin typeface="한컴산뜻돋움"/>
                <a:cs typeface="한컴산뜻돋움"/>
              </a:rPr>
              <a:t>)&gt;</a:t>
            </a:r>
            <a:endParaRPr sz="1600">
              <a:latin typeface="한컴산뜻돋움"/>
              <a:cs typeface="한컴산뜻돋움"/>
            </a:endParaRPr>
          </a:p>
        </p:txBody>
      </p:sp>
      <p:pic>
        <p:nvPicPr>
          <p:cNvPr id="18" name="object 15">
            <a:extLst>
              <a:ext uri="{FF2B5EF4-FFF2-40B4-BE49-F238E27FC236}">
                <a16:creationId xmlns:a16="http://schemas.microsoft.com/office/drawing/2014/main" id="{8AF5D77F-D474-8410-FDAA-D06409139FE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908" y="1836986"/>
            <a:ext cx="1731263" cy="4800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523987-550D-6CA0-9D3C-F140EEDFBBBB}"/>
              </a:ext>
            </a:extLst>
          </p:cNvPr>
          <p:cNvSpPr txBox="1"/>
          <p:nvPr/>
        </p:nvSpPr>
        <p:spPr>
          <a:xfrm>
            <a:off x="1615440" y="1876960"/>
            <a:ext cx="83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CE993EE-1CF2-7185-424F-1B293FA2EAA3}"/>
              </a:ext>
            </a:extLst>
          </p:cNvPr>
          <p:cNvGrpSpPr/>
          <p:nvPr/>
        </p:nvGrpSpPr>
        <p:grpSpPr>
          <a:xfrm>
            <a:off x="6317851" y="1836986"/>
            <a:ext cx="1731263" cy="480059"/>
            <a:chOff x="6317851" y="1836986"/>
            <a:chExt cx="1731263" cy="480059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5FDAC8F1-5569-5E96-988C-9EDC08AE558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7851" y="1836986"/>
              <a:ext cx="1731263" cy="48005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20B3F-FCF0-32CD-D3D8-2D594FC1F4EF}"/>
                </a:ext>
              </a:extLst>
            </p:cNvPr>
            <p:cNvSpPr txBox="1"/>
            <p:nvPr/>
          </p:nvSpPr>
          <p:spPr>
            <a:xfrm>
              <a:off x="6764383" y="1876960"/>
              <a:ext cx="838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소스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2A2CBB-F9FD-89D1-FE3F-70994DBCB9C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F39373-FF69-238A-FCCA-835356D239D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24CBD-05A5-696E-E11D-399F6DE7D1B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ABCA7DE-4F6F-4C46-0784-AA473A7B4E4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39C6C-7336-A7A2-246D-9B7353C52DA6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52EF9-BA88-86C7-A47A-D93EF2B22C91}"/>
              </a:ext>
            </a:extLst>
          </p:cNvPr>
          <p:cNvSpPr txBox="1"/>
          <p:nvPr/>
        </p:nvSpPr>
        <p:spPr>
          <a:xfrm>
            <a:off x="391885" y="1612063"/>
            <a:ext cx="11283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지금까지 텍스트와 이미지에 링크를 만드는 방법을 알아보았다. </a:t>
            </a:r>
            <a:r>
              <a:rPr lang="ko-KR" altLang="en-US" dirty="0" err="1"/>
              <a:t>홈페이지뿐만</a:t>
            </a:r>
            <a:r>
              <a:rPr lang="ko-KR" altLang="en-US" dirty="0"/>
              <a:t> 아니라 게시판 등에서 사용할 수 있는 링크는 이외에도 많다.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C3FD32-BD6B-3C27-130E-9FCBF32557E8}"/>
              </a:ext>
            </a:extLst>
          </p:cNvPr>
          <p:cNvSpPr txBox="1"/>
          <p:nvPr/>
        </p:nvSpPr>
        <p:spPr>
          <a:xfrm>
            <a:off x="446314" y="2563585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메일링크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다운로드 링크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음악듣기 링크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문서의 특정 위치로 </a:t>
            </a:r>
            <a:r>
              <a:rPr lang="ko-KR" altLang="en-US" dirty="0" err="1"/>
              <a:t>옴겨가기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9CA1DE-DD9F-EF6A-B739-7A65CDD5148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930E0E-FB23-9B10-EE11-BF1ADF200DF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E5AC6-97D9-06C0-5633-9F81169D3ED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FCD234D9-0590-E32C-A086-280628F565B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96BCCFBD-235C-7205-A12C-1B09D8D7BECE}"/>
              </a:ext>
            </a:extLst>
          </p:cNvPr>
          <p:cNvSpPr txBox="1"/>
          <p:nvPr/>
        </p:nvSpPr>
        <p:spPr>
          <a:xfrm>
            <a:off x="409290" y="965075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웹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이미지의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특징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68" name="object 22">
            <a:extLst>
              <a:ext uri="{FF2B5EF4-FFF2-40B4-BE49-F238E27FC236}">
                <a16:creationId xmlns:a16="http://schemas.microsoft.com/office/drawing/2014/main" id="{90239E80-E807-1D44-4A30-F5FD7D848826}"/>
              </a:ext>
            </a:extLst>
          </p:cNvPr>
          <p:cNvSpPr txBox="1"/>
          <p:nvPr/>
        </p:nvSpPr>
        <p:spPr>
          <a:xfrm>
            <a:off x="485490" y="2457057"/>
            <a:ext cx="932688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715" dirty="0">
                <a:latin typeface="휴먼아미체"/>
                <a:cs typeface="휴먼아미체"/>
              </a:rPr>
              <a:t>사진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나타내는데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유용한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형식으로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섬세한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색상과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명암의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변화를 </a:t>
            </a:r>
            <a:r>
              <a:rPr sz="2400" spc="750" dirty="0">
                <a:latin typeface="휴먼아미체"/>
                <a:cs typeface="휴먼아미체"/>
              </a:rPr>
              <a:t>표현하기에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적합한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형식이다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9" name="object 23">
            <a:extLst>
              <a:ext uri="{FF2B5EF4-FFF2-40B4-BE49-F238E27FC236}">
                <a16:creationId xmlns:a16="http://schemas.microsoft.com/office/drawing/2014/main" id="{F9A27EFB-6450-8451-9B04-07D2D375B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490" y="1685498"/>
            <a:ext cx="82861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60" dirty="0">
                <a:solidFill>
                  <a:srgbClr val="3B4368"/>
                </a:solidFill>
                <a:latin typeface="한컴산뜻돋움"/>
                <a:cs typeface="한컴산뜻돋움"/>
              </a:rPr>
              <a:t>JPG/JPEG</a:t>
            </a:r>
            <a:r>
              <a:rPr sz="3200" b="0" spc="-160" dirty="0">
                <a:solidFill>
                  <a:srgbClr val="3B4368"/>
                </a:solidFill>
                <a:latin typeface="한컴산뜻돋움"/>
                <a:cs typeface="한컴산뜻돋움"/>
              </a:rPr>
              <a:t>(Joint</a:t>
            </a:r>
            <a:r>
              <a:rPr sz="3200" b="0" spc="-340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55" dirty="0">
                <a:solidFill>
                  <a:srgbClr val="3B4368"/>
                </a:solidFill>
                <a:latin typeface="한컴산뜻돋움"/>
                <a:cs typeface="한컴산뜻돋움"/>
              </a:rPr>
              <a:t>Photographic</a:t>
            </a:r>
            <a:r>
              <a:rPr sz="3200" b="0" spc="-305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35" dirty="0">
                <a:solidFill>
                  <a:srgbClr val="3B4368"/>
                </a:solidFill>
                <a:latin typeface="한컴산뜻돋움"/>
                <a:cs typeface="한컴산뜻돋움"/>
              </a:rPr>
              <a:t>Experts</a:t>
            </a:r>
            <a:r>
              <a:rPr sz="3200" b="0" spc="-330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35" dirty="0">
                <a:solidFill>
                  <a:srgbClr val="3B4368"/>
                </a:solidFill>
                <a:latin typeface="한컴산뜻돋움"/>
                <a:cs typeface="한컴산뜻돋움"/>
              </a:rPr>
              <a:t>Group)</a:t>
            </a:r>
            <a:endParaRPr sz="3200" dirty="0">
              <a:latin typeface="한컴산뜻돋움"/>
              <a:cs typeface="한컴산뜻돋움"/>
            </a:endParaRPr>
          </a:p>
        </p:txBody>
      </p:sp>
      <p:grpSp>
        <p:nvGrpSpPr>
          <p:cNvPr id="70" name="object 30">
            <a:extLst>
              <a:ext uri="{FF2B5EF4-FFF2-40B4-BE49-F238E27FC236}">
                <a16:creationId xmlns:a16="http://schemas.microsoft.com/office/drawing/2014/main" id="{4A16EDFA-D5BE-D494-0645-6F9B869412D3}"/>
              </a:ext>
            </a:extLst>
          </p:cNvPr>
          <p:cNvGrpSpPr/>
          <p:nvPr/>
        </p:nvGrpSpPr>
        <p:grpSpPr>
          <a:xfrm>
            <a:off x="2111610" y="3873138"/>
            <a:ext cx="2204085" cy="2471420"/>
            <a:chOff x="2372867" y="4221480"/>
            <a:chExt cx="2204085" cy="2471420"/>
          </a:xfrm>
        </p:grpSpPr>
        <p:pic>
          <p:nvPicPr>
            <p:cNvPr id="71" name="object 31">
              <a:extLst>
                <a:ext uri="{FF2B5EF4-FFF2-40B4-BE49-F238E27FC236}">
                  <a16:creationId xmlns:a16="http://schemas.microsoft.com/office/drawing/2014/main" id="{64BBB402-4F78-4E86-0F30-CFB4430B20E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2867" y="4221480"/>
              <a:ext cx="2203703" cy="2173223"/>
            </a:xfrm>
            <a:prstGeom prst="rect">
              <a:avLst/>
            </a:prstGeom>
          </p:spPr>
        </p:pic>
        <p:pic>
          <p:nvPicPr>
            <p:cNvPr id="72" name="object 32">
              <a:extLst>
                <a:ext uri="{FF2B5EF4-FFF2-40B4-BE49-F238E27FC236}">
                  <a16:creationId xmlns:a16="http://schemas.microsoft.com/office/drawing/2014/main" id="{E9BBEA4D-9889-74C2-5801-66B6AF0CAD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6394704"/>
              <a:ext cx="2087879" cy="298104"/>
            </a:xfrm>
            <a:prstGeom prst="rect">
              <a:avLst/>
            </a:prstGeom>
          </p:spPr>
        </p:pic>
      </p:grpSp>
      <p:grpSp>
        <p:nvGrpSpPr>
          <p:cNvPr id="73" name="object 33">
            <a:extLst>
              <a:ext uri="{FF2B5EF4-FFF2-40B4-BE49-F238E27FC236}">
                <a16:creationId xmlns:a16="http://schemas.microsoft.com/office/drawing/2014/main" id="{A4FE2AE2-98D4-5E84-8A37-BAFCD4DC7ECE}"/>
              </a:ext>
            </a:extLst>
          </p:cNvPr>
          <p:cNvGrpSpPr/>
          <p:nvPr/>
        </p:nvGrpSpPr>
        <p:grpSpPr>
          <a:xfrm>
            <a:off x="4511910" y="3873137"/>
            <a:ext cx="2204720" cy="2471420"/>
            <a:chOff x="4773167" y="4221479"/>
            <a:chExt cx="2204720" cy="2471420"/>
          </a:xfrm>
        </p:grpSpPr>
        <p:pic>
          <p:nvPicPr>
            <p:cNvPr id="74" name="object 34">
              <a:extLst>
                <a:ext uri="{FF2B5EF4-FFF2-40B4-BE49-F238E27FC236}">
                  <a16:creationId xmlns:a16="http://schemas.microsoft.com/office/drawing/2014/main" id="{DE9B9D8A-7DF7-26F0-3C5F-EBFD2BBB561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3167" y="4221479"/>
              <a:ext cx="2204139" cy="2174176"/>
            </a:xfrm>
            <a:prstGeom prst="rect">
              <a:avLst/>
            </a:prstGeom>
          </p:spPr>
        </p:pic>
        <p:pic>
          <p:nvPicPr>
            <p:cNvPr id="75" name="object 35">
              <a:extLst>
                <a:ext uri="{FF2B5EF4-FFF2-40B4-BE49-F238E27FC236}">
                  <a16:creationId xmlns:a16="http://schemas.microsoft.com/office/drawing/2014/main" id="{A8B240B9-26E6-E903-F5F4-BAA5231921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127" y="6394703"/>
              <a:ext cx="2087879" cy="298104"/>
            </a:xfrm>
            <a:prstGeom prst="rect">
              <a:avLst/>
            </a:prstGeom>
          </p:spPr>
        </p:pic>
      </p:grpSp>
      <p:grpSp>
        <p:nvGrpSpPr>
          <p:cNvPr id="76" name="object 36">
            <a:extLst>
              <a:ext uri="{FF2B5EF4-FFF2-40B4-BE49-F238E27FC236}">
                <a16:creationId xmlns:a16="http://schemas.microsoft.com/office/drawing/2014/main" id="{9561870D-088D-30D3-35AB-E1B6EA1C79C2}"/>
              </a:ext>
            </a:extLst>
          </p:cNvPr>
          <p:cNvGrpSpPr/>
          <p:nvPr/>
        </p:nvGrpSpPr>
        <p:grpSpPr>
          <a:xfrm>
            <a:off x="6912211" y="3873138"/>
            <a:ext cx="2204085" cy="2471420"/>
            <a:chOff x="7173468" y="4221480"/>
            <a:chExt cx="2204085" cy="2471420"/>
          </a:xfrm>
        </p:grpSpPr>
        <p:pic>
          <p:nvPicPr>
            <p:cNvPr id="77" name="object 37">
              <a:extLst>
                <a:ext uri="{FF2B5EF4-FFF2-40B4-BE49-F238E27FC236}">
                  <a16:creationId xmlns:a16="http://schemas.microsoft.com/office/drawing/2014/main" id="{E90252B7-997D-26E2-E251-948795C931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3468" y="4221480"/>
              <a:ext cx="2203703" cy="2173223"/>
            </a:xfrm>
            <a:prstGeom prst="rect">
              <a:avLst/>
            </a:prstGeom>
          </p:spPr>
        </p:pic>
        <p:pic>
          <p:nvPicPr>
            <p:cNvPr id="78" name="object 38">
              <a:extLst>
                <a:ext uri="{FF2B5EF4-FFF2-40B4-BE49-F238E27FC236}">
                  <a16:creationId xmlns:a16="http://schemas.microsoft.com/office/drawing/2014/main" id="{6AA338BE-9DBE-BCE1-432A-7AF40450DEB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4" y="6394704"/>
              <a:ext cx="2087879" cy="298104"/>
            </a:xfrm>
            <a:prstGeom prst="rect">
              <a:avLst/>
            </a:prstGeom>
          </p:spPr>
        </p:pic>
      </p:grpSp>
      <p:sp>
        <p:nvSpPr>
          <p:cNvPr id="79" name="object 39">
            <a:extLst>
              <a:ext uri="{FF2B5EF4-FFF2-40B4-BE49-F238E27FC236}">
                <a16:creationId xmlns:a16="http://schemas.microsoft.com/office/drawing/2014/main" id="{E7CAA8EC-3FB2-4875-F015-4366C1074D54}"/>
              </a:ext>
            </a:extLst>
          </p:cNvPr>
          <p:cNvSpPr txBox="1"/>
          <p:nvPr/>
        </p:nvSpPr>
        <p:spPr>
          <a:xfrm>
            <a:off x="2680028" y="3590752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GIF(35.1KB)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80" name="object 40">
            <a:extLst>
              <a:ext uri="{FF2B5EF4-FFF2-40B4-BE49-F238E27FC236}">
                <a16:creationId xmlns:a16="http://schemas.microsoft.com/office/drawing/2014/main" id="{A0EA69DB-62F2-6AD4-0E01-BF9BAA5ABFC1}"/>
              </a:ext>
            </a:extLst>
          </p:cNvPr>
          <p:cNvSpPr txBox="1"/>
          <p:nvPr/>
        </p:nvSpPr>
        <p:spPr>
          <a:xfrm>
            <a:off x="4542223" y="3366576"/>
            <a:ext cx="22142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solidFill>
                  <a:srgbClr val="292CDF"/>
                </a:solidFill>
                <a:latin typeface="한컴산뜻돋움"/>
                <a:cs typeface="한컴산뜻돋움"/>
              </a:rPr>
              <a:t>JPG(36.7KB)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81" name="object 41">
            <a:extLst>
              <a:ext uri="{FF2B5EF4-FFF2-40B4-BE49-F238E27FC236}">
                <a16:creationId xmlns:a16="http://schemas.microsoft.com/office/drawing/2014/main" id="{01650B95-28C4-B8EF-9B3B-9F4C0731E31D}"/>
              </a:ext>
            </a:extLst>
          </p:cNvPr>
          <p:cNvSpPr txBox="1"/>
          <p:nvPr/>
        </p:nvSpPr>
        <p:spPr>
          <a:xfrm>
            <a:off x="7312413" y="3590752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PNG(92.1KB)</a:t>
            </a:r>
            <a:endParaRPr sz="1800">
              <a:latin typeface="한컴산뜻돋움"/>
              <a:cs typeface="한컴산뜻돋움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AE8A423-698D-3888-66C7-8EF1AF3D386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C36EF0-6622-A2B8-2785-5CEA46F8329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66A23-31F0-02AC-8576-A19CA7D7671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6CA6201-EC34-0A63-5474-CEE41118066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27ADCE-E240-FFBE-6A7D-94993A8398BA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63A56FF-9F78-409A-CE74-3905F7C1B9D0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8BD845C2-1919-2DE3-7A58-DCEA251464A6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3A412D8C-17BE-2D53-3A51-459631E36451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1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56EDBC-DDE8-C8EA-22C1-D3650366E83C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메일 링크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DB189-AA29-D646-C0A7-A2D194C8CDD0}"/>
              </a:ext>
            </a:extLst>
          </p:cNvPr>
          <p:cNvSpPr txBox="1"/>
          <p:nvPr/>
        </p:nvSpPr>
        <p:spPr>
          <a:xfrm>
            <a:off x="1083127" y="2409896"/>
            <a:ext cx="10292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메일 링크는 링크를 클릭했을 때 자동으로 이메일 프로그램이 실행되면서 메일을 </a:t>
            </a:r>
            <a:r>
              <a:rPr lang="ko-KR" altLang="en-US" dirty="0" err="1"/>
              <a:t>보낼수</a:t>
            </a:r>
            <a:r>
              <a:rPr lang="ko-KR" altLang="en-US" dirty="0"/>
              <a:t> 있게 해주는 링크이다. 이때 메일을 받을 사람의 주소가 자동 입력되므로 편리하게 메일을 보낼 수 있다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7C4DF32-EB4D-A7D4-600F-8C9D16A6D8E4}"/>
              </a:ext>
            </a:extLst>
          </p:cNvPr>
          <p:cNvGrpSpPr/>
          <p:nvPr/>
        </p:nvGrpSpPr>
        <p:grpSpPr>
          <a:xfrm>
            <a:off x="1168907" y="3702558"/>
            <a:ext cx="1731263" cy="480059"/>
            <a:chOff x="6317851" y="1836986"/>
            <a:chExt cx="1731263" cy="480059"/>
          </a:xfrm>
        </p:grpSpPr>
        <p:pic>
          <p:nvPicPr>
            <p:cNvPr id="42" name="object 15">
              <a:extLst>
                <a:ext uri="{FF2B5EF4-FFF2-40B4-BE49-F238E27FC236}">
                  <a16:creationId xmlns:a16="http://schemas.microsoft.com/office/drawing/2014/main" id="{BC097C61-818B-CBEC-B758-0BA51101A60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7851" y="1836986"/>
              <a:ext cx="1731263" cy="48005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F2214E-3591-C102-734C-F5A5E248B5F7}"/>
                </a:ext>
              </a:extLst>
            </p:cNvPr>
            <p:cNvSpPr txBox="1"/>
            <p:nvPr/>
          </p:nvSpPr>
          <p:spPr>
            <a:xfrm>
              <a:off x="6471559" y="1876960"/>
              <a:ext cx="1426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기본형식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E90C38-291E-D528-607B-2E83B422FC1C}"/>
              </a:ext>
            </a:extLst>
          </p:cNvPr>
          <p:cNvSpPr txBox="1"/>
          <p:nvPr/>
        </p:nvSpPr>
        <p:spPr>
          <a:xfrm>
            <a:off x="2034538" y="45288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">
              <a:lnSpc>
                <a:spcPct val="100000"/>
              </a:lnSpc>
              <a:spcBef>
                <a:spcPts val="5"/>
              </a:spcBef>
            </a:pPr>
            <a:r>
              <a:rPr lang="en-US" altLang="ko-KR"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lang="ko-KR" altLang="en-US" sz="1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185" dirty="0" err="1">
                <a:solidFill>
                  <a:srgbClr val="001F5F"/>
                </a:solidFill>
                <a:latin typeface="한컴산뜻돋움"/>
                <a:cs typeface="한컴산뜻돋움"/>
              </a:rPr>
              <a:t>href</a:t>
            </a:r>
            <a:r>
              <a:rPr lang="en-US" altLang="ko-KR" sz="18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="</a:t>
            </a:r>
            <a:r>
              <a:rPr lang="en-US" altLang="ko-KR" sz="1800" spc="185" dirty="0">
                <a:solidFill>
                  <a:srgbClr val="FF0000"/>
                </a:solidFill>
                <a:latin typeface="한컴산뜻돋움"/>
                <a:cs typeface="한컴산뜻돋움"/>
              </a:rPr>
              <a:t>mailto:</a:t>
            </a:r>
            <a:r>
              <a:rPr lang="ko-KR" altLang="en-US" sz="1800" spc="185" dirty="0">
                <a:solidFill>
                  <a:srgbClr val="001F5F"/>
                </a:solidFill>
                <a:latin typeface="휴먼아미체"/>
                <a:cs typeface="휴먼아미체"/>
              </a:rPr>
              <a:t>메일주소</a:t>
            </a:r>
            <a:r>
              <a:rPr lang="en-US" altLang="ko-KR" sz="18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lang="ko-KR" altLang="en-US" sz="18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760" dirty="0">
                <a:solidFill>
                  <a:srgbClr val="001F5F"/>
                </a:solidFill>
                <a:latin typeface="휴먼아미체"/>
                <a:cs typeface="휴먼아미체"/>
              </a:rPr>
              <a:t>메일</a:t>
            </a:r>
            <a:r>
              <a:rPr lang="ko-KR" altLang="en-US" sz="1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900" dirty="0">
                <a:solidFill>
                  <a:srgbClr val="001F5F"/>
                </a:solidFill>
                <a:latin typeface="휴먼아미체"/>
                <a:cs typeface="휴먼아미체"/>
              </a:rPr>
              <a:t>보내기</a:t>
            </a:r>
            <a:r>
              <a:rPr lang="ko-KR" altLang="en-US" sz="1800" spc="-5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lang="en-US" altLang="ko-KR" sz="1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lang="ko-KR" altLang="en-US" sz="1800" dirty="0">
              <a:latin typeface="한컴산뜻돋움"/>
              <a:cs typeface="한컴산뜻돋움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232FB9D-C8AF-5D53-DA66-EF45CC6FD77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D6D5021-D1FC-59F2-581B-B7700F574BD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3FF76C-D5ED-3BA5-6C5D-167DED342CA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D6973C6-439E-DB78-CC41-056A33BC013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6FD25-13A9-BBBC-F5E7-299251FB607B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C351C4-4210-A997-21F6-C3CDECDDF228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8857941C-D54A-FEE4-5C20-AFC639C6F418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5E15946F-CC29-FDB4-A105-7D8146B4E68E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2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6741896-FC4D-57DA-6F6D-0B45038C2AF9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다운로드 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F21BF-794C-7F3F-81B6-205EAA53765D}"/>
              </a:ext>
            </a:extLst>
          </p:cNvPr>
          <p:cNvSpPr txBox="1"/>
          <p:nvPr/>
        </p:nvSpPr>
        <p:spPr>
          <a:xfrm>
            <a:off x="1012870" y="2504025"/>
            <a:ext cx="10520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홈페이지나 게시판에서 파일을 다운로드하게 하려면 일단 해당 파일을 인터넷에 업로드 해야 한다. 홈페이지를 운영하고 있다면 먼저 자신의 홈페이지에 파일을 올려놓고 그 파일 주소를 연결하면 된다.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329F44-D381-6D3E-C4A3-35F1722534E5}"/>
              </a:ext>
            </a:extLst>
          </p:cNvPr>
          <p:cNvSpPr txBox="1"/>
          <p:nvPr/>
        </p:nvSpPr>
        <p:spPr>
          <a:xfrm>
            <a:off x="1858736" y="3365250"/>
            <a:ext cx="9397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zip</a:t>
            </a:r>
            <a:r>
              <a:rPr lang="ko-KR" altLang="en-US" dirty="0"/>
              <a:t> 파일이나 </a:t>
            </a:r>
            <a:r>
              <a:rPr lang="ko-KR" altLang="en-US" dirty="0" err="1"/>
              <a:t>hwp</a:t>
            </a:r>
            <a:r>
              <a:rPr lang="ko-KR" altLang="en-US" dirty="0"/>
              <a:t> 파일 등은 브라우저에 표시할 수 없기 때문에 다운로드로 연결되지만</a:t>
            </a:r>
          </a:p>
          <a:p>
            <a:r>
              <a:rPr lang="ko-KR" altLang="en-US" dirty="0" err="1"/>
              <a:t>gif나</a:t>
            </a:r>
            <a:r>
              <a:rPr lang="ko-KR" altLang="en-US" dirty="0"/>
              <a:t> </a:t>
            </a:r>
            <a:r>
              <a:rPr lang="ko-KR" altLang="en-US" dirty="0" err="1"/>
              <a:t>jpg</a:t>
            </a:r>
            <a:r>
              <a:rPr lang="ko-KR" altLang="en-US" dirty="0"/>
              <a:t>, </a:t>
            </a:r>
            <a:r>
              <a:rPr lang="ko-KR" altLang="en-US" dirty="0" err="1"/>
              <a:t>htm</a:t>
            </a:r>
            <a:r>
              <a:rPr lang="ko-KR" altLang="en-US" dirty="0"/>
              <a:t>(</a:t>
            </a:r>
            <a:r>
              <a:rPr lang="ko-KR" altLang="en-US" dirty="0" err="1"/>
              <a:t>html</a:t>
            </a:r>
            <a:r>
              <a:rPr lang="ko-KR" altLang="en-US" dirty="0"/>
              <a:t>)</a:t>
            </a:r>
            <a:r>
              <a:rPr lang="ko-KR" altLang="en-US" dirty="0" err="1"/>
              <a:t>처럼</a:t>
            </a:r>
            <a:r>
              <a:rPr lang="ko-KR" altLang="en-US" dirty="0"/>
              <a:t> 웹 브라우저에서 사용하는 파일 형식일 경우 다운로드 되지 않고 브라우저 창에 그대로 표시된다.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58EB7F-B1F5-6D29-9C64-F6DC54B4AE9B}"/>
              </a:ext>
            </a:extLst>
          </p:cNvPr>
          <p:cNvSpPr txBox="1"/>
          <p:nvPr/>
        </p:nvSpPr>
        <p:spPr>
          <a:xfrm>
            <a:off x="2862944" y="4594671"/>
            <a:ext cx="84745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그런데 최근에는 브라우저 기능이 좋아지면서 웬만한 파일의 경우 브라우저 안에 그대로 표시되어 버린다. 즉, 다운로드해서 </a:t>
            </a:r>
            <a:r>
              <a:rPr lang="ko-KR" altLang="en-US" dirty="0" err="1"/>
              <a:t>저장해야하는데</a:t>
            </a:r>
            <a:r>
              <a:rPr lang="ko-KR" altLang="en-US" dirty="0"/>
              <a:t> 저장이 되지 않는다.</a:t>
            </a:r>
          </a:p>
          <a:p>
            <a:r>
              <a:rPr lang="ko-KR" altLang="en-US" dirty="0"/>
              <a:t>이럴 경우에는 링크 </a:t>
            </a:r>
            <a:r>
              <a:rPr lang="ko-KR" altLang="en-US" dirty="0" err="1"/>
              <a:t>를</a:t>
            </a:r>
            <a:r>
              <a:rPr lang="ko-KR" altLang="en-US" dirty="0"/>
              <a:t> 마우스 오른쪽 버튼으로 클릭해서 '다른 이름으로 대상 </a:t>
            </a:r>
            <a:r>
              <a:rPr lang="ko-KR" altLang="en-US" dirty="0" err="1"/>
              <a:t>저장'을</a:t>
            </a:r>
            <a:r>
              <a:rPr lang="ko-KR" altLang="en-US" dirty="0"/>
              <a:t> 선택하면 저장할 </a:t>
            </a:r>
            <a:r>
              <a:rPr lang="ko-KR" altLang="en-US" dirty="0" err="1"/>
              <a:t>수있</a:t>
            </a:r>
            <a:r>
              <a:rPr lang="ko-KR" altLang="en-US" dirty="0"/>
              <a:t> 다. 따라서 사이트 방문자에게 이런 방법을 미리 알려주는 것도 좋다.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A57B2-1C06-8DC3-4D16-FCA428CD4F9B}"/>
              </a:ext>
            </a:extLst>
          </p:cNvPr>
          <p:cNvSpPr txBox="1"/>
          <p:nvPr/>
        </p:nvSpPr>
        <p:spPr>
          <a:xfrm>
            <a:off x="5722291" y="14698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lang="en-US" altLang="ko-KR" sz="1800" spc="-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 err="1">
                <a:solidFill>
                  <a:srgbClr val="001F5F"/>
                </a:solidFill>
                <a:latin typeface="한컴산뜻돋움"/>
                <a:cs typeface="한컴산뜻돋움"/>
              </a:rPr>
              <a:t>href</a:t>
            </a:r>
            <a:r>
              <a:rPr lang="en-US" altLang="ko-KR"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="study5.zip"&gt;5</a:t>
            </a:r>
            <a:r>
              <a:rPr lang="ko-KR" altLang="en-US" sz="1800" dirty="0">
                <a:solidFill>
                  <a:srgbClr val="001F5F"/>
                </a:solidFill>
                <a:latin typeface="휴먼아미체"/>
                <a:cs typeface="휴먼아미체"/>
              </a:rPr>
              <a:t>장</a:t>
            </a:r>
            <a:r>
              <a:rPr lang="ko-KR" altLang="en-US" sz="1800" spc="-33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975" dirty="0">
                <a:solidFill>
                  <a:srgbClr val="001F5F"/>
                </a:solidFill>
                <a:latin typeface="휴먼아미체"/>
                <a:cs typeface="휴먼아미체"/>
              </a:rPr>
              <a:t>교안</a:t>
            </a:r>
            <a:r>
              <a:rPr lang="ko-KR" altLang="en-US" sz="18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585" dirty="0">
                <a:solidFill>
                  <a:srgbClr val="001F5F"/>
                </a:solidFill>
                <a:latin typeface="휴먼아미체"/>
                <a:cs typeface="휴먼아미체"/>
              </a:rPr>
              <a:t>다운로드하기</a:t>
            </a:r>
            <a:r>
              <a:rPr lang="en-US" altLang="ko-KR" sz="1800" spc="585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5CE62D3-677D-6684-D100-E8C7928F5155}"/>
              </a:ext>
            </a:extLst>
          </p:cNvPr>
          <p:cNvGrpSpPr/>
          <p:nvPr/>
        </p:nvGrpSpPr>
        <p:grpSpPr>
          <a:xfrm>
            <a:off x="5691650" y="881071"/>
            <a:ext cx="1731263" cy="480059"/>
            <a:chOff x="5552639" y="881071"/>
            <a:chExt cx="1731263" cy="480059"/>
          </a:xfrm>
        </p:grpSpPr>
        <p:pic>
          <p:nvPicPr>
            <p:cNvPr id="34" name="object 15">
              <a:extLst>
                <a:ext uri="{FF2B5EF4-FFF2-40B4-BE49-F238E27FC236}">
                  <a16:creationId xmlns:a16="http://schemas.microsoft.com/office/drawing/2014/main" id="{7533BBE8-DBD0-2184-3733-82D3F625E9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639" y="881071"/>
              <a:ext cx="1731263" cy="48005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24E737-5C9E-96FE-ED2C-152AD9C8E1D0}"/>
                </a:ext>
              </a:extLst>
            </p:cNvPr>
            <p:cNvSpPr txBox="1"/>
            <p:nvPr/>
          </p:nvSpPr>
          <p:spPr>
            <a:xfrm>
              <a:off x="5705256" y="921045"/>
              <a:ext cx="1426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</a:rPr>
                <a:t>사용예시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5B794C-2DBA-4AC0-3F84-79BD2F6F5E3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0F9305-9FBB-51C7-534D-ECB2639CD79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EF9355-D066-8301-ACEB-E5735DB4A23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BD793C2-CC4F-A91C-A652-DD9588C88E3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A5B79-A652-D195-B4F3-B01612E6BB28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BEEE40-63F8-56A7-AFD1-E5321374C276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0FE3D9CE-6D9F-63E5-B874-87E7551E13A0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D6ED83FF-E45D-388E-4C34-366CF6B436A1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3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4990E1-21AD-12D0-C89C-B185FD5160D8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음악듣기 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E35FF1-73E0-E97F-194D-895A43524D2E}"/>
              </a:ext>
            </a:extLst>
          </p:cNvPr>
          <p:cNvSpPr txBox="1"/>
          <p:nvPr/>
        </p:nvSpPr>
        <p:spPr>
          <a:xfrm>
            <a:off x="905401" y="2409896"/>
            <a:ext cx="10225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링크를 클릭했을 때 음악을 들을 수 있게 하는 링크이다.</a:t>
            </a:r>
          </a:p>
          <a:p>
            <a:r>
              <a:rPr lang="ko-KR" altLang="en-US" dirty="0"/>
              <a:t>이 경우에도 다른 링크를 만들 때 와 마찬가지로 음악 파일을 그대로 링크하면 된다.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9511E0-4B11-BB18-BFB5-C9A899B2AD52}"/>
              </a:ext>
            </a:extLst>
          </p:cNvPr>
          <p:cNvGrpSpPr/>
          <p:nvPr/>
        </p:nvGrpSpPr>
        <p:grpSpPr>
          <a:xfrm>
            <a:off x="1012871" y="3429000"/>
            <a:ext cx="1731263" cy="480059"/>
            <a:chOff x="5552639" y="881071"/>
            <a:chExt cx="1731263" cy="480059"/>
          </a:xfrm>
        </p:grpSpPr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D795A4CE-212F-6284-BF96-F0E18AD3D03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639" y="881071"/>
              <a:ext cx="1731263" cy="4800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0EEA5E-F8A9-7BDC-FDB8-AD7B984CD080}"/>
                </a:ext>
              </a:extLst>
            </p:cNvPr>
            <p:cNvSpPr txBox="1"/>
            <p:nvPr/>
          </p:nvSpPr>
          <p:spPr>
            <a:xfrm>
              <a:off x="5705256" y="921045"/>
              <a:ext cx="1426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</a:rPr>
                <a:t>사용예시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5017B7-59CA-F56A-F323-2D29E1E24322}"/>
              </a:ext>
            </a:extLst>
          </p:cNvPr>
          <p:cNvSpPr txBox="1"/>
          <p:nvPr/>
        </p:nvSpPr>
        <p:spPr>
          <a:xfrm>
            <a:off x="905401" y="42818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lnSpc>
                <a:spcPct val="100000"/>
              </a:lnSpc>
              <a:spcBef>
                <a:spcPts val="5"/>
              </a:spcBef>
            </a:pPr>
            <a:r>
              <a:rPr lang="en-US" altLang="ko-KR"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lang="en-US" altLang="ko-KR" sz="1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20" dirty="0" err="1">
                <a:solidFill>
                  <a:srgbClr val="001F5F"/>
                </a:solidFill>
                <a:latin typeface="한컴산뜻돋움"/>
                <a:cs typeface="한컴산뜻돋움"/>
              </a:rPr>
              <a:t>href</a:t>
            </a:r>
            <a:r>
              <a:rPr lang="en-US" altLang="ko-KR" sz="1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="music.mp3"&gt;</a:t>
            </a:r>
            <a:r>
              <a:rPr lang="en-US" altLang="ko-KR" sz="18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1025" dirty="0">
                <a:solidFill>
                  <a:srgbClr val="001F5F"/>
                </a:solidFill>
                <a:latin typeface="휴먼아미체"/>
                <a:cs typeface="휴먼아미체"/>
              </a:rPr>
              <a:t>음악듣기</a:t>
            </a:r>
            <a:r>
              <a:rPr lang="ko-KR" altLang="en-US" sz="1800" spc="-5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lang="en-US" altLang="ko-KR" sz="1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lang="en-US" altLang="ko-KR" sz="1800" dirty="0">
              <a:latin typeface="한컴산뜻돋움"/>
              <a:cs typeface="한컴산뜻돋움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8D26C3-729A-4E61-BA93-F0C11878FAB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EA0CE3-9A74-9949-B9A5-41772801D9F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E711B-695E-3EA6-817F-D2CE8754267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879" y="2776523"/>
            <a:ext cx="4989398" cy="298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40A311-8F39-25DD-0404-3FF1251DF32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F88AD-01D0-009F-F100-6276EBEA20E3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C39B1C-F43C-B009-CDCD-0DC5695EEE85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0600286A-98AE-9247-1C5A-0B2195D1CF59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66927D44-78CD-0228-EEDC-50158F5BD6A2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4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D8AE3B-A8AD-6B27-1B2B-2B101ACB1D41}"/>
              </a:ext>
            </a:extLst>
          </p:cNvPr>
          <p:cNvSpPr txBox="1"/>
          <p:nvPr/>
        </p:nvSpPr>
        <p:spPr>
          <a:xfrm>
            <a:off x="1012871" y="1763565"/>
            <a:ext cx="332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메일 보내기 링크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8D58B7-4F1B-F4CE-30E0-4EBD192F454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C1F98-EB70-CE65-560C-9129B909E5F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AFE60E-63AD-7FB3-9BCC-ED88A29AFFD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476" y="3537439"/>
            <a:ext cx="3422264" cy="2637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7F6011-1D32-A31F-7BCF-E8CC0FDF21C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714D6-DE69-35CA-4C2E-EBAC50D78E76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1354F1-7D9A-B457-F9F1-04743D123762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B3227EAB-063B-B0BF-5224-FB5DFB42A285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00D0D589-F47D-E5E0-3855-956A27EE7DE3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4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C0D1B8-3876-102A-8CA8-19108AB22411}"/>
              </a:ext>
            </a:extLst>
          </p:cNvPr>
          <p:cNvSpPr txBox="1"/>
          <p:nvPr/>
        </p:nvSpPr>
        <p:spPr>
          <a:xfrm>
            <a:off x="1012871" y="1763565"/>
            <a:ext cx="87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문서의 특정 위치로 옮겨가기 </a:t>
            </a:r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name </a:t>
            </a:r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ABBCF5-63B4-3B21-50B3-1D6D285F8E7F}"/>
              </a:ext>
            </a:extLst>
          </p:cNvPr>
          <p:cNvSpPr txBox="1"/>
          <p:nvPr/>
        </p:nvSpPr>
        <p:spPr>
          <a:xfrm>
            <a:off x="1012871" y="2396061"/>
            <a:ext cx="1006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문서가 너무 길 경우 문서 안에 위치를 지정해 놓고 그 위치로 한 번에 이동할 수 있다. 이런 기능을 앵커(</a:t>
            </a:r>
            <a:r>
              <a:rPr lang="ko-KR" altLang="en-US" dirty="0" err="1"/>
              <a:t>anchor</a:t>
            </a:r>
            <a:r>
              <a:rPr lang="ko-KR" altLang="en-US" dirty="0"/>
              <a:t>)</a:t>
            </a:r>
            <a:r>
              <a:rPr lang="ko-KR" altLang="en-US" dirty="0" err="1"/>
              <a:t>라고</a:t>
            </a:r>
            <a:r>
              <a:rPr lang="ko-KR" altLang="en-US" dirty="0"/>
              <a:t> 한다.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DED3E-4D45-AE89-02E2-C6578D01341A}"/>
              </a:ext>
            </a:extLst>
          </p:cNvPr>
          <p:cNvSpPr txBox="1"/>
          <p:nvPr/>
        </p:nvSpPr>
        <p:spPr>
          <a:xfrm>
            <a:off x="4114798" y="3674888"/>
            <a:ext cx="76962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앵커를 사용하려면 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="#앵커 이름"&gt; 텍스트 또는 이미지 &lt;/</a:t>
            </a:r>
            <a:r>
              <a:rPr lang="ko-KR" altLang="en-US" dirty="0" err="1"/>
              <a:t>A</a:t>
            </a:r>
            <a:r>
              <a:rPr lang="ko-KR" altLang="en-US" dirty="0"/>
              <a:t>&gt;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앵커를 만들려면 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="앵커 이름"&gt;텍스트 또는 이미지 &lt;/</a:t>
            </a:r>
            <a:r>
              <a:rPr lang="ko-KR" altLang="en-US" dirty="0" err="1"/>
              <a:t>A</a:t>
            </a:r>
            <a:r>
              <a:rPr lang="ko-KR" altLang="en-US" dirty="0"/>
              <a:t>&gt;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아래는 앵커 태그가 적용된 웹문서로 상단 부분에 이동하고자 하는 내용의 제목(</a:t>
            </a:r>
            <a:r>
              <a:rPr lang="ko-KR" altLang="en-US" dirty="0" err="1"/>
              <a:t>href</a:t>
            </a:r>
            <a:r>
              <a:rPr lang="ko-KR" altLang="en-US" dirty="0"/>
              <a:t>=#이름)이 있고 이를 클릭하면 동일한 집주소(</a:t>
            </a:r>
            <a:r>
              <a:rPr lang="ko-KR" altLang="en-US" dirty="0" err="1"/>
              <a:t>name</a:t>
            </a:r>
            <a:r>
              <a:rPr lang="ko-KR" altLang="en-US" dirty="0"/>
              <a:t>=이름)가 있는 내용으로 이동하는 소스를 확인할 수 있다.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7AF9389-03D7-29A1-F191-97463D29D52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4D1229-13F6-0B21-8A66-3AD901CC5EE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7BA03-21E3-7211-D284-7D19FEBED6B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한 페이지 안에서 점프하기 </a:t>
            </a: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앵커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546788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앵커를 사용하려면 우선 이동하고 싶은 위치마다 </a:t>
            </a:r>
            <a:r>
              <a:rPr lang="en-US" altLang="ko-KR" sz="1400"/>
              <a:t>id </a:t>
            </a:r>
            <a:r>
              <a:rPr lang="ko-KR" altLang="en-US" sz="1400"/>
              <a:t>속성을 이용해 앵커를 만듦</a:t>
            </a:r>
            <a:r>
              <a:rPr lang="en-US" altLang="ko-KR" sz="1400"/>
              <a:t>.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&lt;a&gt; </a:t>
            </a:r>
            <a:r>
              <a:rPr lang="ko-KR" altLang="en-US" sz="1400"/>
              <a:t>태그의 </a:t>
            </a:r>
            <a:r>
              <a:rPr lang="en-US" altLang="ko-KR" sz="1400"/>
              <a:t>href </a:t>
            </a:r>
            <a:r>
              <a:rPr lang="ko-KR" altLang="en-US" sz="1400"/>
              <a:t>속성을 사용해 링크함</a:t>
            </a:r>
            <a:r>
              <a:rPr lang="en-US" altLang="ko-KR" sz="1400"/>
              <a:t>. </a:t>
            </a:r>
            <a:r>
              <a:rPr lang="ko-KR" altLang="en-US" sz="1400"/>
              <a:t>단</a:t>
            </a:r>
            <a:r>
              <a:rPr lang="en-US" altLang="ko-KR" sz="1400"/>
              <a:t>, </a:t>
            </a:r>
            <a:r>
              <a:rPr lang="ko-KR" altLang="en-US" sz="1400"/>
              <a:t>앵커 이름 앞에 </a:t>
            </a:r>
            <a:r>
              <a:rPr lang="en-US" altLang="ko-KR" sz="1400"/>
              <a:t>#</a:t>
            </a:r>
            <a:r>
              <a:rPr lang="ko-KR" altLang="en-US" sz="1400"/>
              <a:t>을 붙여 앵커 표시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8" name="직선 연결선 7"/>
          <p:cNvCxnSpPr/>
          <p:nvPr/>
        </p:nvCxnSpPr>
        <p:spPr>
          <a:xfrm>
            <a:off x="5972961" y="1124125"/>
            <a:ext cx="0" cy="538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08" y="3512632"/>
            <a:ext cx="404812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52" y="1124125"/>
            <a:ext cx="54483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F5A97-DDC6-3BB9-F1EA-A9C601F5225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61B662-AB1C-0D23-F443-4DDE909E280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44039D-1B84-A58D-0F66-D02147EB692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E521-D7A6-A3FE-220C-AC787796524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15853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1071071" y="2842732"/>
            <a:ext cx="5911850" cy="934085"/>
            <a:chOff x="1310557" y="2960465"/>
            <a:chExt cx="5911850" cy="934085"/>
          </a:xfrm>
        </p:grpSpPr>
        <p:sp>
          <p:nvSpPr>
            <p:cNvPr id="10" name="object 10"/>
            <p:cNvSpPr/>
            <p:nvPr/>
          </p:nvSpPr>
          <p:spPr>
            <a:xfrm>
              <a:off x="1310557" y="2970009"/>
              <a:ext cx="5911850" cy="0"/>
            </a:xfrm>
            <a:custGeom>
              <a:avLst/>
              <a:gdLst/>
              <a:ahLst/>
              <a:cxnLst/>
              <a:rect l="l" t="t" r="r" b="b"/>
              <a:pathLst>
                <a:path w="5911850">
                  <a:moveTo>
                    <a:pt x="0" y="0"/>
                  </a:moveTo>
                  <a:lnTo>
                    <a:pt x="5911661" y="0"/>
                  </a:lnTo>
                </a:path>
              </a:pathLst>
            </a:custGeom>
            <a:ln w="190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0557" y="3884711"/>
              <a:ext cx="5911850" cy="0"/>
            </a:xfrm>
            <a:custGeom>
              <a:avLst/>
              <a:gdLst/>
              <a:ahLst/>
              <a:cxnLst/>
              <a:rect l="l" t="t" r="r" b="b"/>
              <a:pathLst>
                <a:path w="5911850">
                  <a:moveTo>
                    <a:pt x="0" y="0"/>
                  </a:moveTo>
                  <a:lnTo>
                    <a:pt x="5911661" y="0"/>
                  </a:lnTo>
                </a:path>
              </a:pathLst>
            </a:custGeom>
            <a:ln w="190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58116" y="2678091"/>
            <a:ext cx="8045450" cy="3692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2455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한컴산뜻돋움"/>
                <a:cs typeface="한컴산뜻돋움"/>
              </a:rPr>
              <a:t>&lt;p&gt;</a:t>
            </a:r>
            <a:r>
              <a:rPr sz="2000" spc="-114" dirty="0">
                <a:latin typeface="한컴산뜻돋움"/>
                <a:cs typeface="한컴산뜻돋움"/>
              </a:rPr>
              <a:t> </a:t>
            </a:r>
            <a:r>
              <a:rPr sz="2000" spc="-20" dirty="0">
                <a:latin typeface="한컴산뜻돋움"/>
                <a:cs typeface="한컴산뜻돋움"/>
              </a:rPr>
              <a:t>&lt;br&gt;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/</a:t>
            </a:r>
            <a:r>
              <a:rPr sz="200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5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href="#aaa"&gt;</a:t>
            </a:r>
            <a:r>
              <a:rPr sz="2000" spc="85" dirty="0">
                <a:latin typeface="휴먼아미체"/>
                <a:cs typeface="휴먼아미체"/>
              </a:rPr>
              <a:t>김남조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&lt;/a&gt;</a:t>
            </a:r>
            <a:r>
              <a:rPr sz="2000" spc="85" dirty="0">
                <a:latin typeface="한컴산뜻돋움"/>
                <a:cs typeface="한컴산뜻돋움"/>
              </a:rPr>
              <a:t>/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8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href="#bbb"&gt;</a:t>
            </a:r>
            <a:r>
              <a:rPr sz="2000" spc="85" dirty="0">
                <a:latin typeface="휴먼아미체"/>
                <a:cs typeface="휴먼아미체"/>
              </a:rPr>
              <a:t>신경림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&lt;/a&gt;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/</a:t>
            </a:r>
            <a:r>
              <a:rPr sz="200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5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75" dirty="0">
                <a:solidFill>
                  <a:srgbClr val="4453EB"/>
                </a:solidFill>
                <a:latin typeface="한컴산뜻돋움"/>
                <a:cs typeface="한컴산뜻돋움"/>
              </a:rPr>
              <a:t>href="#ccc"&gt;</a:t>
            </a:r>
            <a:r>
              <a:rPr sz="2000" spc="75" dirty="0">
                <a:latin typeface="휴먼아미체"/>
                <a:cs typeface="휴먼아미체"/>
              </a:rPr>
              <a:t>김영일</a:t>
            </a:r>
            <a:r>
              <a:rPr sz="2000" spc="75" dirty="0">
                <a:solidFill>
                  <a:srgbClr val="4453EB"/>
                </a:solidFill>
                <a:latin typeface="한컴산뜻돋움"/>
                <a:cs typeface="한컴산뜻돋움"/>
              </a:rPr>
              <a:t>&lt;/a&gt;</a:t>
            </a:r>
            <a:r>
              <a:rPr sz="2000" spc="75" dirty="0">
                <a:latin typeface="한컴산뜻돋움"/>
                <a:cs typeface="한컴산뜻돋움"/>
              </a:rPr>
              <a:t>/</a:t>
            </a:r>
            <a:r>
              <a:rPr sz="2000" spc="75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8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95" dirty="0">
                <a:solidFill>
                  <a:srgbClr val="4453EB"/>
                </a:solidFill>
                <a:latin typeface="한컴산뜻돋움"/>
                <a:cs typeface="한컴산뜻돋움"/>
              </a:rPr>
              <a:t>href="#ddd"&gt;</a:t>
            </a:r>
            <a:r>
              <a:rPr sz="2000" spc="95" dirty="0">
                <a:latin typeface="휴먼아미체"/>
                <a:cs typeface="휴먼아미체"/>
              </a:rPr>
              <a:t>용혜원</a:t>
            </a:r>
            <a:r>
              <a:rPr sz="2000" spc="95" dirty="0">
                <a:solidFill>
                  <a:srgbClr val="4453EB"/>
                </a:solidFill>
                <a:latin typeface="한컴산뜻돋움"/>
                <a:cs typeface="한컴산뜻돋움"/>
              </a:rPr>
              <a:t>&lt;/a&gt;</a:t>
            </a:r>
            <a:r>
              <a:rPr sz="2000" spc="-8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/</a:t>
            </a:r>
            <a:r>
              <a:rPr sz="2000" spc="-60" dirty="0">
                <a:latin typeface="한컴산뜻돋움"/>
                <a:cs typeface="한컴산뜻돋움"/>
              </a:rPr>
              <a:t> </a:t>
            </a:r>
            <a:r>
              <a:rPr sz="2000" spc="-20" dirty="0">
                <a:latin typeface="한컴산뜻돋움"/>
                <a:cs typeface="한컴산뜻돋움"/>
              </a:rPr>
              <a:t>&lt;br&gt;</a:t>
            </a:r>
            <a:endParaRPr sz="2000" dirty="0">
              <a:latin typeface="한컴산뜻돋움"/>
              <a:cs typeface="한컴산뜻돋움"/>
            </a:endParaRPr>
          </a:p>
          <a:p>
            <a:pPr marL="5924550">
              <a:lnSpc>
                <a:spcPct val="100000"/>
              </a:lnSpc>
            </a:pPr>
            <a:r>
              <a:rPr sz="2000" spc="-25" dirty="0">
                <a:latin typeface="한컴산뜻돋움"/>
                <a:cs typeface="한컴산뜻돋움"/>
              </a:rPr>
              <a:t>&lt;p&gt;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270" dirty="0">
                <a:latin typeface="휴먼아미체"/>
                <a:cs typeface="휴먼아미체"/>
              </a:rPr>
              <a:t>중략</a:t>
            </a:r>
            <a:r>
              <a:rPr sz="2000" spc="270" dirty="0">
                <a:latin typeface="한컴산뜻돋움"/>
                <a:cs typeface="한컴산뜻돋움"/>
              </a:rPr>
              <a:t>...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한컴산뜻돋움"/>
                <a:cs typeface="한컴산뜻돋움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한컴산뜻돋움"/>
                <a:cs typeface="한컴산뜻돋움"/>
              </a:rPr>
              <a:t>&lt;p&gt;&lt;strong&gt;</a:t>
            </a:r>
            <a:r>
              <a:rPr sz="2000" spc="-2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7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75" dirty="0">
                <a:solidFill>
                  <a:srgbClr val="4453EB"/>
                </a:solidFill>
                <a:latin typeface="한컴산뜻돋움"/>
                <a:cs typeface="한컴산뜻돋움"/>
              </a:rPr>
              <a:t>name="aaa"&gt;&lt;/a&gt;</a:t>
            </a:r>
            <a:r>
              <a:rPr sz="2000" spc="75" dirty="0">
                <a:latin typeface="휴먼아미체"/>
                <a:cs typeface="휴먼아미체"/>
              </a:rPr>
              <a:t>가고</a:t>
            </a:r>
            <a:r>
              <a:rPr sz="2000" spc="-360" dirty="0">
                <a:latin typeface="휴먼아미체"/>
                <a:cs typeface="휴먼아미체"/>
              </a:rPr>
              <a:t> </a:t>
            </a:r>
            <a:r>
              <a:rPr sz="2000" spc="755" dirty="0">
                <a:latin typeface="휴먼아미체"/>
                <a:cs typeface="휴먼아미체"/>
              </a:rPr>
              <a:t>오지</a:t>
            </a:r>
            <a:r>
              <a:rPr sz="2000" spc="-325" dirty="0">
                <a:latin typeface="휴먼아미체"/>
                <a:cs typeface="휴먼아미체"/>
              </a:rPr>
              <a:t> </a:t>
            </a:r>
            <a:r>
              <a:rPr sz="2000" spc="705" dirty="0">
                <a:latin typeface="휴먼아미체"/>
                <a:cs typeface="휴먼아미체"/>
              </a:rPr>
              <a:t>않는</a:t>
            </a:r>
            <a:r>
              <a:rPr sz="2000" spc="-335" dirty="0">
                <a:latin typeface="휴먼아미체"/>
                <a:cs typeface="휴먼아미체"/>
              </a:rPr>
              <a:t> </a:t>
            </a:r>
            <a:r>
              <a:rPr sz="2000" spc="365" dirty="0">
                <a:latin typeface="휴먼아미체"/>
                <a:cs typeface="휴먼아미체"/>
              </a:rPr>
              <a:t>사람</a:t>
            </a:r>
            <a:r>
              <a:rPr sz="2000" spc="365" dirty="0">
                <a:latin typeface="한컴산뜻돋움"/>
                <a:cs typeface="한컴산뜻돋움"/>
              </a:rPr>
              <a:t>-</a:t>
            </a:r>
            <a:r>
              <a:rPr sz="2000" spc="105" dirty="0">
                <a:latin typeface="휴먼아미체"/>
                <a:cs typeface="휴먼아미체"/>
              </a:rPr>
              <a:t>김남조</a:t>
            </a:r>
            <a:r>
              <a:rPr sz="2000" spc="105" dirty="0">
                <a:latin typeface="한컴산뜻돋움"/>
                <a:cs typeface="한컴산뜻돋움"/>
              </a:rPr>
              <a:t>&lt;/strong&gt;&lt;/p&gt;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&lt;p&gt;&lt;strong&gt;</a:t>
            </a: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9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80" dirty="0">
                <a:solidFill>
                  <a:srgbClr val="4453EB"/>
                </a:solidFill>
                <a:latin typeface="한컴산뜻돋움"/>
                <a:cs typeface="한컴산뜻돋움"/>
              </a:rPr>
              <a:t>name="bbb"&gt;&lt;/a&gt;</a:t>
            </a:r>
            <a:r>
              <a:rPr sz="2000" spc="80" dirty="0">
                <a:latin typeface="휴먼아미체"/>
                <a:cs typeface="휴먼아미체"/>
              </a:rPr>
              <a:t>가난한</a:t>
            </a:r>
            <a:r>
              <a:rPr sz="2000" spc="-360" dirty="0">
                <a:latin typeface="휴먼아미체"/>
                <a:cs typeface="휴먼아미체"/>
              </a:rPr>
              <a:t> </a:t>
            </a:r>
            <a:r>
              <a:rPr sz="2000" spc="550" dirty="0">
                <a:latin typeface="휴먼아미체"/>
                <a:cs typeface="휴먼아미체"/>
              </a:rPr>
              <a:t>사랑</a:t>
            </a:r>
            <a:r>
              <a:rPr sz="2000" spc="-350" dirty="0">
                <a:latin typeface="휴먼아미체"/>
                <a:cs typeface="휴먼아미체"/>
              </a:rPr>
              <a:t> </a:t>
            </a:r>
            <a:r>
              <a:rPr sz="2000" spc="425" dirty="0">
                <a:latin typeface="휴먼아미체"/>
                <a:cs typeface="휴먼아미체"/>
              </a:rPr>
              <a:t>노래</a:t>
            </a:r>
            <a:r>
              <a:rPr sz="2000" spc="425" dirty="0">
                <a:latin typeface="한컴산뜻돋움"/>
                <a:cs typeface="한컴산뜻돋움"/>
              </a:rPr>
              <a:t>-</a:t>
            </a:r>
            <a:r>
              <a:rPr sz="2000" spc="100" dirty="0">
                <a:latin typeface="휴먼아미체"/>
                <a:cs typeface="휴먼아미체"/>
              </a:rPr>
              <a:t>신경림</a:t>
            </a:r>
            <a:r>
              <a:rPr sz="2000" spc="100" dirty="0">
                <a:latin typeface="한컴산뜻돋움"/>
                <a:cs typeface="한컴산뜻돋움"/>
              </a:rPr>
              <a:t>&lt;/strong&gt;&lt;/p&gt;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&lt;p&gt;&lt;strong&gt;</a:t>
            </a: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6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85" dirty="0">
                <a:solidFill>
                  <a:srgbClr val="4453EB"/>
                </a:solidFill>
                <a:latin typeface="한컴산뜻돋움"/>
                <a:cs typeface="한컴산뜻돋움"/>
              </a:rPr>
              <a:t>name="ccc"&gt;&lt;/a&gt;</a:t>
            </a:r>
            <a:r>
              <a:rPr sz="2000" spc="85" dirty="0">
                <a:latin typeface="휴먼아미체"/>
                <a:cs typeface="휴먼아미체"/>
              </a:rPr>
              <a:t>기다림</a:t>
            </a:r>
            <a:r>
              <a:rPr sz="2000" spc="85" dirty="0">
                <a:latin typeface="한컴산뜻돋움"/>
                <a:cs typeface="한컴산뜻돋움"/>
              </a:rPr>
              <a:t>-</a:t>
            </a:r>
            <a:r>
              <a:rPr sz="2000" spc="100" dirty="0">
                <a:latin typeface="휴먼아미체"/>
                <a:cs typeface="휴먼아미체"/>
              </a:rPr>
              <a:t>김영일</a:t>
            </a:r>
            <a:r>
              <a:rPr sz="2000" spc="100" dirty="0">
                <a:latin typeface="한컴산뜻돋움"/>
                <a:cs typeface="한컴산뜻돋움"/>
              </a:rPr>
              <a:t>&lt;/strong&gt;&lt;/p&gt;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000" spc="-10" dirty="0">
                <a:latin typeface="한컴산뜻돋움"/>
                <a:cs typeface="한컴산뜻돋움"/>
              </a:rPr>
              <a:t>&lt;p&gt;&lt;strong&gt;</a:t>
            </a: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&lt;a</a:t>
            </a:r>
            <a:r>
              <a:rPr sz="2000" spc="-5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170" dirty="0">
                <a:solidFill>
                  <a:srgbClr val="4453EB"/>
                </a:solidFill>
                <a:latin typeface="한컴산뜻돋움"/>
                <a:cs typeface="한컴산뜻돋움"/>
              </a:rPr>
              <a:t>name="ddd"&gt;&lt;/a&gt;</a:t>
            </a:r>
            <a:r>
              <a:rPr sz="2000" spc="170" dirty="0">
                <a:latin typeface="휴먼아미체"/>
                <a:cs typeface="휴먼아미체"/>
              </a:rPr>
              <a:t>꿈속이라도</a:t>
            </a:r>
            <a:r>
              <a:rPr sz="2000" spc="170" dirty="0">
                <a:latin typeface="한컴산뜻돋움"/>
                <a:cs typeface="한컴산뜻돋움"/>
              </a:rPr>
              <a:t>-</a:t>
            </a:r>
            <a:r>
              <a:rPr sz="2000" spc="100" dirty="0">
                <a:latin typeface="휴먼아미체"/>
                <a:cs typeface="휴먼아미체"/>
              </a:rPr>
              <a:t>용혜원</a:t>
            </a:r>
            <a:r>
              <a:rPr sz="2000" spc="100" dirty="0">
                <a:latin typeface="한컴산뜻돋움"/>
                <a:cs typeface="한컴산뜻돋움"/>
              </a:rPr>
              <a:t>&lt;/strong&gt;&lt;/p&gt;</a:t>
            </a:r>
            <a:endParaRPr sz="2000" dirty="0">
              <a:latin typeface="한컴산뜻돋움"/>
              <a:cs typeface="한컴산뜻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D5784-7B4C-6091-F986-3DAA1B4B3DE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종류들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96664-D2F4-07B4-A850-1BC1BCAA438C}"/>
              </a:ext>
            </a:extLst>
          </p:cNvPr>
          <p:cNvSpPr txBox="1"/>
          <p:nvPr/>
        </p:nvSpPr>
        <p:spPr>
          <a:xfrm>
            <a:off x="353786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여러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가지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다양한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lang="ko-KR" altLang="en-US" sz="2400" b="1" spc="-114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만들기</a:t>
            </a:r>
            <a:endParaRPr lang="ko-KR" altLang="en-US" sz="2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B190CA-3B41-69B4-8990-6CABBA3893F5}"/>
              </a:ext>
            </a:extLst>
          </p:cNvPr>
          <p:cNvGrpSpPr/>
          <p:nvPr/>
        </p:nvGrpSpPr>
        <p:grpSpPr>
          <a:xfrm>
            <a:off x="372001" y="1793005"/>
            <a:ext cx="533400" cy="533400"/>
            <a:chOff x="620154" y="3545440"/>
            <a:chExt cx="533400" cy="533400"/>
          </a:xfrm>
        </p:grpSpPr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6CA1CBCA-6960-6B32-420D-A0CAB1BB140C}"/>
                </a:ext>
              </a:extLst>
            </p:cNvPr>
            <p:cNvSpPr/>
            <p:nvPr/>
          </p:nvSpPr>
          <p:spPr>
            <a:xfrm>
              <a:off x="620154" y="35454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64373E44-0892-65E7-ABE1-3B9FFB7B13BE}"/>
                </a:ext>
              </a:extLst>
            </p:cNvPr>
            <p:cNvSpPr txBox="1"/>
            <p:nvPr/>
          </p:nvSpPr>
          <p:spPr>
            <a:xfrm>
              <a:off x="789348" y="3586080"/>
              <a:ext cx="1498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2800" b="1" spc="-300" dirty="0">
                  <a:solidFill>
                    <a:srgbClr val="FFFFFF"/>
                  </a:solidFill>
                  <a:latin typeface="Arial Narrow"/>
                  <a:cs typeface="Arial Narrow"/>
                </a:rPr>
                <a:t>4</a:t>
              </a:r>
              <a:endParaRPr sz="2800" dirty="0">
                <a:latin typeface="Arial Narrow"/>
                <a:cs typeface="Arial Narrow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58BA5-7E98-34FE-1183-70F34F382B82}"/>
              </a:ext>
            </a:extLst>
          </p:cNvPr>
          <p:cNvSpPr txBox="1"/>
          <p:nvPr/>
        </p:nvSpPr>
        <p:spPr>
          <a:xfrm>
            <a:off x="1012871" y="1763565"/>
            <a:ext cx="87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문서의 특정 위치로 옮겨가기 </a:t>
            </a:r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name </a:t>
            </a:r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15E9E0-453B-5DA7-D2DF-F3BA39C4B84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22C48F-3258-318E-19CF-C74E5101EA6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A166D-96C9-CC2F-6F52-AF7ADC48E3D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0293" y="943816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 err="1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스타일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바꾸기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D4745-E507-0BF4-F4C6-D0FBA5CEB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스타일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14739-BBDB-CB7D-92AD-7C18FE1EBA39}"/>
              </a:ext>
            </a:extLst>
          </p:cNvPr>
          <p:cNvSpPr txBox="1"/>
          <p:nvPr/>
        </p:nvSpPr>
        <p:spPr>
          <a:xfrm>
            <a:off x="306648" y="2876009"/>
            <a:ext cx="112644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텍스트에 링크를 만들면 텍스트가 파란색으로 바뀌면서 밑줄이 생긴다.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이렇게 밑줄이 있으면 쉽게 링크임을 확인할 수 있지만 링크 텍스트가 많을 경우 문서에 밑줄이 많아지기 때문에 자칫 지저분해 보일 수 있다. 이럴 경우에는 스타일 시트를 이용해서 밑줄을 없앨 수 있는데</a:t>
            </a:r>
          </a:p>
          <a:p>
            <a:r>
              <a:rPr lang="ko-KR" altLang="en-US" dirty="0"/>
              <a:t>밑줄이 없더라도 마우스 커서가 손 모양으로 바뀌는 것으로도 링크를 확인할 수 있다.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이것은 스타일 시트의 </a:t>
            </a:r>
            <a:r>
              <a:rPr lang="ko-KR" altLang="en-US" dirty="0" err="1"/>
              <a:t>text-decoration</a:t>
            </a:r>
            <a:r>
              <a:rPr lang="ko-KR" altLang="en-US" dirty="0"/>
              <a:t> 속성을 이용해서 수정한다.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0BE90F-CD05-E0CE-1D65-D7BC2E46044E}"/>
              </a:ext>
            </a:extLst>
          </p:cNvPr>
          <p:cNvSpPr txBox="1"/>
          <p:nvPr/>
        </p:nvSpPr>
        <p:spPr>
          <a:xfrm>
            <a:off x="375356" y="2073226"/>
            <a:ext cx="6158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텍스트 밑줄 없애기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D472E4-F42F-4386-8056-B0FB3E8A159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404812-DA4D-19D5-5220-44F5E48ADA0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33C13-B55D-5AE6-4B8E-6A31E8D3EA1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6E19129A-B9EA-6B9D-841A-D9C45A33FCB7}"/>
              </a:ext>
            </a:extLst>
          </p:cNvPr>
          <p:cNvSpPr txBox="1"/>
          <p:nvPr/>
        </p:nvSpPr>
        <p:spPr>
          <a:xfrm>
            <a:off x="460293" y="943816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 err="1">
                <a:solidFill>
                  <a:srgbClr val="00AFEF"/>
                </a:solidFill>
                <a:latin typeface="나눔스퀘어 Bold"/>
                <a:cs typeface="나눔스퀘어 Bold"/>
              </a:rPr>
              <a:t>링크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스타일</a:t>
            </a:r>
            <a:r>
              <a:rPr sz="2400" b="1" spc="-100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바꾸기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BA6AC-3D13-E7AF-2013-AA000CAEBB4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하이퍼링크 스타일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EFCCE-197C-B93A-23EC-8CE25E0E6179}"/>
              </a:ext>
            </a:extLst>
          </p:cNvPr>
          <p:cNvSpPr txBox="1"/>
          <p:nvPr/>
        </p:nvSpPr>
        <p:spPr>
          <a:xfrm>
            <a:off x="375355" y="2073226"/>
            <a:ext cx="8915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커서를 올려 놓았을때 스타일 바꾸기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C49AE-DF8E-916E-C1A1-2E035776DE64}"/>
              </a:ext>
            </a:extLst>
          </p:cNvPr>
          <p:cNvSpPr txBox="1"/>
          <p:nvPr/>
        </p:nvSpPr>
        <p:spPr>
          <a:xfrm>
            <a:off x="375354" y="2690336"/>
            <a:ext cx="11321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 링크 위로 마우스 커서를 올려놓았을 때 색상이 바뀌거나 없던 밑줄이 생기면 좀 더 확실하게 링크임을 표시할 수 있다.</a:t>
            </a:r>
          </a:p>
          <a:p>
            <a:r>
              <a:rPr lang="ko-KR" altLang="en-US" dirty="0"/>
              <a:t>스타일 시트를 이용하면 텍스트 위로 마우스 커서를 올려놓았을 때의 스타일도 바꿀 수 있다.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1D0EE-4A76-2ECB-99B0-8C22AC77288D}"/>
              </a:ext>
            </a:extLst>
          </p:cNvPr>
          <p:cNvSpPr txBox="1"/>
          <p:nvPr/>
        </p:nvSpPr>
        <p:spPr>
          <a:xfrm>
            <a:off x="5635707" y="4429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3745">
              <a:lnSpc>
                <a:spcPct val="100000"/>
              </a:lnSpc>
            </a:pP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&lt;STYLE&gt;</a:t>
            </a:r>
            <a:endParaRPr lang="en-US" altLang="ko-KR" sz="1800" dirty="0">
              <a:latin typeface="한컴산뜻돋움"/>
              <a:cs typeface="한컴산뜻돋움"/>
            </a:endParaRPr>
          </a:p>
          <a:p>
            <a:pPr marL="753745">
              <a:lnSpc>
                <a:spcPct val="100000"/>
              </a:lnSpc>
            </a:pPr>
            <a:r>
              <a:rPr lang="en-US" altLang="ko-KR" sz="1800" dirty="0">
                <a:solidFill>
                  <a:srgbClr val="1F4E79"/>
                </a:solidFill>
                <a:latin typeface="한컴산뜻돋움"/>
                <a:cs typeface="한컴산뜻돋움"/>
              </a:rPr>
              <a:t>A</a:t>
            </a:r>
            <a:r>
              <a:rPr lang="en-US" altLang="ko-KR" sz="1800" spc="-100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{text-decoration:</a:t>
            </a:r>
            <a:r>
              <a:rPr lang="en-US" altLang="ko-KR" sz="1800" spc="-70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none}</a:t>
            </a:r>
            <a:endParaRPr lang="en-US" altLang="ko-KR" sz="1800" dirty="0">
              <a:latin typeface="한컴산뜻돋움"/>
              <a:cs typeface="한컴산뜻돋움"/>
            </a:endParaRPr>
          </a:p>
          <a:p>
            <a:pPr marL="753745">
              <a:lnSpc>
                <a:spcPct val="100000"/>
              </a:lnSpc>
            </a:pPr>
            <a:r>
              <a:rPr lang="en-US" altLang="ko-KR" sz="1800" dirty="0">
                <a:solidFill>
                  <a:srgbClr val="1F4E79"/>
                </a:solidFill>
                <a:latin typeface="한컴산뜻돋움"/>
                <a:cs typeface="한컴산뜻돋움"/>
              </a:rPr>
              <a:t>A:hover</a:t>
            </a:r>
            <a:r>
              <a:rPr lang="en-US" altLang="ko-KR" sz="1800" spc="-100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{color:</a:t>
            </a:r>
            <a:r>
              <a:rPr lang="en-US" altLang="ko-KR" sz="1800" spc="-110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red;</a:t>
            </a:r>
            <a:r>
              <a:rPr lang="en-US" altLang="ko-KR" sz="1800" spc="-145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text-decoration:</a:t>
            </a:r>
            <a:r>
              <a:rPr lang="en-US" altLang="ko-KR" sz="1800" spc="-105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>
                <a:solidFill>
                  <a:srgbClr val="1F4E79"/>
                </a:solidFill>
                <a:latin typeface="한컴산뜻돋움"/>
                <a:cs typeface="한컴산뜻돋움"/>
              </a:rPr>
              <a:t>underline;</a:t>
            </a:r>
            <a:r>
              <a:rPr lang="en-US" altLang="ko-KR" sz="1800" spc="-120" dirty="0">
                <a:solidFill>
                  <a:srgbClr val="1F4E79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50" dirty="0">
                <a:solidFill>
                  <a:srgbClr val="1F4E79"/>
                </a:solidFill>
                <a:latin typeface="한컴산뜻돋움"/>
                <a:cs typeface="한컴산뜻돋움"/>
              </a:rPr>
              <a:t>}</a:t>
            </a:r>
            <a:endParaRPr lang="en-US" altLang="ko-KR" sz="1800" dirty="0">
              <a:latin typeface="한컴산뜻돋움"/>
              <a:cs typeface="한컴산뜻돋움"/>
            </a:endParaRPr>
          </a:p>
          <a:p>
            <a:pPr marL="753745">
              <a:lnSpc>
                <a:spcPct val="100000"/>
              </a:lnSpc>
            </a:pPr>
            <a:r>
              <a:rPr lang="en-US" altLang="ko-KR" sz="1800" spc="-10" dirty="0">
                <a:solidFill>
                  <a:srgbClr val="1F4E79"/>
                </a:solidFill>
                <a:latin typeface="한컴산뜻돋움"/>
                <a:cs typeface="한컴산뜻돋움"/>
              </a:rPr>
              <a:t>&lt;/STYLE&gt;</a:t>
            </a:r>
            <a:endParaRPr lang="en-US" altLang="ko-KR" sz="1800" dirty="0">
              <a:latin typeface="한컴산뜻돋움"/>
              <a:cs typeface="한컴산뜻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B17897-E435-6684-D589-8F07E00DE04D}"/>
              </a:ext>
            </a:extLst>
          </p:cNvPr>
          <p:cNvSpPr txBox="1"/>
          <p:nvPr/>
        </p:nvSpPr>
        <p:spPr>
          <a:xfrm>
            <a:off x="460293" y="4102013"/>
            <a:ext cx="11107023" cy="1639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9944" marR="5080" indent="-635">
              <a:lnSpc>
                <a:spcPct val="133100"/>
              </a:lnSpc>
            </a:pPr>
            <a:r>
              <a:rPr lang="en-US" altLang="ko-KR" sz="1800" spc="-110" dirty="0">
                <a:solidFill>
                  <a:srgbClr val="098481"/>
                </a:solidFill>
                <a:latin typeface="한컴산뜻돋움"/>
                <a:cs typeface="한컴산뜻돋움"/>
              </a:rPr>
              <a:t>text-decoration</a:t>
            </a:r>
            <a:r>
              <a:rPr lang="ko-KR" altLang="en-US" sz="1800" spc="-310" dirty="0">
                <a:solidFill>
                  <a:srgbClr val="098481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1800" spc="-27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695" dirty="0">
                <a:solidFill>
                  <a:srgbClr val="404040"/>
                </a:solidFill>
                <a:latin typeface="휴먼아미체"/>
                <a:cs typeface="휴먼아미체"/>
              </a:rPr>
              <a:t>텍스트에</a:t>
            </a:r>
            <a:r>
              <a:rPr lang="ko-KR" altLang="en-US" sz="1800" spc="-63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75" dirty="0">
                <a:solidFill>
                  <a:srgbClr val="404040"/>
                </a:solidFill>
                <a:latin typeface="휴먼아미체"/>
                <a:cs typeface="휴먼아미체"/>
              </a:rPr>
              <a:t>밑줄을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50" dirty="0">
                <a:solidFill>
                  <a:srgbClr val="404040"/>
                </a:solidFill>
                <a:latin typeface="휴먼아미체"/>
                <a:cs typeface="휴먼아미체"/>
              </a:rPr>
              <a:t>표시할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10" dirty="0">
                <a:solidFill>
                  <a:srgbClr val="404040"/>
                </a:solidFill>
                <a:latin typeface="휴먼아미체"/>
                <a:cs typeface="휴먼아미체"/>
              </a:rPr>
              <a:t>것인지</a:t>
            </a:r>
            <a:r>
              <a:rPr lang="ko-KR" altLang="en-US" sz="1800" spc="-6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30" dirty="0">
                <a:solidFill>
                  <a:srgbClr val="404040"/>
                </a:solidFill>
                <a:latin typeface="휴먼아미체"/>
                <a:cs typeface="휴먼아미체"/>
              </a:rPr>
              <a:t>지정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en-US" altLang="ko-KR" sz="18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underline</a:t>
            </a:r>
            <a:r>
              <a:rPr lang="ko-KR" altLang="en-US" sz="1800" spc="-2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980" dirty="0">
                <a:solidFill>
                  <a:srgbClr val="404040"/>
                </a:solidFill>
                <a:latin typeface="휴먼아미체"/>
                <a:cs typeface="휴먼아미체"/>
              </a:rPr>
              <a:t>또는</a:t>
            </a:r>
            <a:r>
              <a:rPr lang="ko-KR" altLang="en-US" sz="1800" spc="-63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en-US" altLang="ko-KR" sz="18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none</a:t>
            </a:r>
            <a:r>
              <a:rPr lang="ko-KR" altLang="en-US" sz="1800" spc="-27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720" dirty="0">
                <a:solidFill>
                  <a:srgbClr val="404040"/>
                </a:solidFill>
                <a:latin typeface="휴먼아미체"/>
                <a:cs typeface="휴먼아미체"/>
              </a:rPr>
              <a:t>사용 </a:t>
            </a:r>
            <a:r>
              <a:rPr lang="en-US" altLang="ko-KR" sz="1800" spc="-100" dirty="0">
                <a:solidFill>
                  <a:srgbClr val="0B9E9A"/>
                </a:solidFill>
                <a:latin typeface="한컴산뜻돋움"/>
                <a:cs typeface="한컴산뜻돋움"/>
              </a:rPr>
              <a:t>A:hover</a:t>
            </a:r>
            <a:r>
              <a:rPr lang="ko-KR" altLang="en-US" sz="1800" spc="-285" dirty="0">
                <a:solidFill>
                  <a:srgbClr val="0B9E9A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1800" spc="-2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795" dirty="0">
                <a:solidFill>
                  <a:srgbClr val="404040"/>
                </a:solidFill>
                <a:latin typeface="휴먼아미체"/>
                <a:cs typeface="휴먼아미체"/>
              </a:rPr>
              <a:t>텍스트</a:t>
            </a:r>
            <a:r>
              <a:rPr lang="ko-KR" altLang="en-US" sz="1800" spc="-6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50" dirty="0">
                <a:solidFill>
                  <a:srgbClr val="404040"/>
                </a:solidFill>
                <a:latin typeface="휴먼아미체"/>
                <a:cs typeface="휴먼아미체"/>
              </a:rPr>
              <a:t>링크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50" dirty="0">
                <a:solidFill>
                  <a:srgbClr val="404040"/>
                </a:solidFill>
                <a:latin typeface="휴먼아미체"/>
                <a:cs typeface="휴먼아미체"/>
              </a:rPr>
              <a:t>위로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35" dirty="0">
                <a:solidFill>
                  <a:srgbClr val="404040"/>
                </a:solidFill>
                <a:latin typeface="휴먼아미체"/>
                <a:cs typeface="휴먼아미체"/>
              </a:rPr>
              <a:t>마우스</a:t>
            </a:r>
            <a:r>
              <a:rPr lang="ko-KR" altLang="en-US" sz="1800" spc="-6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90" dirty="0">
                <a:solidFill>
                  <a:srgbClr val="404040"/>
                </a:solidFill>
                <a:latin typeface="휴먼아미체"/>
                <a:cs typeface="휴먼아미체"/>
              </a:rPr>
              <a:t>커서를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19" dirty="0">
                <a:solidFill>
                  <a:srgbClr val="404040"/>
                </a:solidFill>
                <a:latin typeface="휴먼아미체"/>
                <a:cs typeface="휴먼아미체"/>
              </a:rPr>
              <a:t>올려놓았을</a:t>
            </a:r>
            <a:r>
              <a:rPr lang="ko-KR" altLang="en-US" sz="1800" spc="-66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515" dirty="0">
                <a:solidFill>
                  <a:srgbClr val="404040"/>
                </a:solidFill>
                <a:latin typeface="휴먼아미체"/>
                <a:cs typeface="휴먼아미체"/>
              </a:rPr>
              <a:t>때</a:t>
            </a:r>
            <a:r>
              <a:rPr lang="ko-KR" altLang="en-US" sz="1800" spc="-6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70" dirty="0">
                <a:solidFill>
                  <a:srgbClr val="404040"/>
                </a:solidFill>
                <a:latin typeface="휴먼아미체"/>
                <a:cs typeface="휴먼아미체"/>
              </a:rPr>
              <a:t>반응하는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690" dirty="0">
                <a:solidFill>
                  <a:srgbClr val="404040"/>
                </a:solidFill>
                <a:latin typeface="휴먼아미체"/>
                <a:cs typeface="휴먼아미체"/>
              </a:rPr>
              <a:t>스타일</a:t>
            </a:r>
            <a:endParaRPr lang="ko-KR" altLang="en-US" sz="1800" dirty="0">
              <a:latin typeface="휴먼아미체"/>
              <a:cs typeface="휴먼아미체"/>
            </a:endParaRPr>
          </a:p>
          <a:p>
            <a:pPr marL="829944">
              <a:lnSpc>
                <a:spcPct val="100000"/>
              </a:lnSpc>
              <a:spcBef>
                <a:spcPts val="950"/>
              </a:spcBef>
            </a:pPr>
            <a:r>
              <a:rPr lang="en-US" altLang="ko-KR" sz="1800" spc="-105" dirty="0">
                <a:solidFill>
                  <a:srgbClr val="0B9E9A"/>
                </a:solidFill>
                <a:latin typeface="한컴산뜻돋움"/>
                <a:cs typeface="한컴산뜻돋움"/>
              </a:rPr>
              <a:t>color</a:t>
            </a:r>
            <a:r>
              <a:rPr lang="ko-KR" altLang="en-US" sz="1800" spc="-285" dirty="0">
                <a:solidFill>
                  <a:srgbClr val="0B9E9A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1800" spc="-2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760" dirty="0">
                <a:solidFill>
                  <a:srgbClr val="404040"/>
                </a:solidFill>
                <a:latin typeface="휴먼아미체"/>
                <a:cs typeface="휴먼아미체"/>
              </a:rPr>
              <a:t>텍스트의</a:t>
            </a:r>
            <a:r>
              <a:rPr lang="ko-KR" altLang="en-US" sz="1800" spc="-6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535" dirty="0">
                <a:solidFill>
                  <a:srgbClr val="404040"/>
                </a:solidFill>
                <a:latin typeface="휴먼아미체"/>
                <a:cs typeface="휴먼아미체"/>
              </a:rPr>
              <a:t>색상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35" dirty="0">
                <a:solidFill>
                  <a:srgbClr val="404040"/>
                </a:solidFill>
                <a:latin typeface="휴먼아미체"/>
                <a:cs typeface="휴먼아미체"/>
              </a:rPr>
              <a:t>이름이나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630" dirty="0" err="1">
                <a:solidFill>
                  <a:srgbClr val="404040"/>
                </a:solidFill>
                <a:latin typeface="휴먼아미체"/>
                <a:cs typeface="휴먼아미체"/>
              </a:rPr>
              <a:t>색상값을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650" dirty="0">
                <a:solidFill>
                  <a:srgbClr val="404040"/>
                </a:solidFill>
                <a:latin typeface="휴먼아미체"/>
                <a:cs typeface="휴먼아미체"/>
              </a:rPr>
              <a:t>입력</a:t>
            </a:r>
            <a:endParaRPr lang="ko-KR" altLang="en-US" sz="1800" dirty="0">
              <a:latin typeface="휴먼아미체"/>
              <a:cs typeface="휴먼아미체"/>
            </a:endParaRPr>
          </a:p>
          <a:p>
            <a:pPr marL="829944">
              <a:lnSpc>
                <a:spcPct val="100000"/>
              </a:lnSpc>
              <a:spcBef>
                <a:spcPts val="955"/>
              </a:spcBef>
            </a:pPr>
            <a:r>
              <a:rPr lang="en-US" altLang="ko-KR" sz="1800" spc="-110" dirty="0">
                <a:solidFill>
                  <a:srgbClr val="0B9E9A"/>
                </a:solidFill>
                <a:latin typeface="한컴산뜻돋움"/>
                <a:cs typeface="한컴산뜻돋움"/>
              </a:rPr>
              <a:t>text-decoration:</a:t>
            </a:r>
            <a:r>
              <a:rPr lang="ko-KR" altLang="en-US" sz="1800" spc="-310" dirty="0">
                <a:solidFill>
                  <a:srgbClr val="0B9E9A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spc="-95" dirty="0">
                <a:solidFill>
                  <a:srgbClr val="0B9E9A"/>
                </a:solidFill>
                <a:latin typeface="한컴산뜻돋움"/>
                <a:cs typeface="한컴산뜻돋움"/>
              </a:rPr>
              <a:t>underline;</a:t>
            </a:r>
            <a:r>
              <a:rPr lang="ko-KR" altLang="en-US" sz="1800" spc="-290" dirty="0">
                <a:solidFill>
                  <a:srgbClr val="0B9E9A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1800" spc="-26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1800" spc="835" dirty="0">
                <a:solidFill>
                  <a:srgbClr val="404040"/>
                </a:solidFill>
                <a:latin typeface="휴먼아미체"/>
                <a:cs typeface="휴먼아미체"/>
              </a:rPr>
              <a:t>마우스</a:t>
            </a:r>
            <a:r>
              <a:rPr lang="ko-KR" altLang="en-US" sz="1800" spc="-6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90" dirty="0">
                <a:solidFill>
                  <a:srgbClr val="404040"/>
                </a:solidFill>
                <a:latin typeface="휴먼아미체"/>
                <a:cs typeface="휴먼아미체"/>
              </a:rPr>
              <a:t>커서를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819" dirty="0">
                <a:solidFill>
                  <a:srgbClr val="404040"/>
                </a:solidFill>
                <a:latin typeface="휴먼아미체"/>
                <a:cs typeface="휴먼아미체"/>
              </a:rPr>
              <a:t>올려놓았을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515" dirty="0">
                <a:solidFill>
                  <a:srgbClr val="404040"/>
                </a:solidFill>
                <a:latin typeface="휴먼아미체"/>
                <a:cs typeface="휴먼아미체"/>
              </a:rPr>
              <a:t>때</a:t>
            </a:r>
            <a:r>
              <a:rPr lang="ko-KR" altLang="en-US" sz="1800" spc="-62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790" dirty="0">
                <a:solidFill>
                  <a:srgbClr val="404040"/>
                </a:solidFill>
                <a:latin typeface="휴먼아미체"/>
                <a:cs typeface="휴먼아미체"/>
              </a:rPr>
              <a:t>밑줄이</a:t>
            </a:r>
            <a:r>
              <a:rPr lang="ko-KR" altLang="en-US" sz="1800" spc="-6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lang="ko-KR" altLang="en-US" sz="1800" spc="515" dirty="0">
                <a:solidFill>
                  <a:srgbClr val="404040"/>
                </a:solidFill>
                <a:latin typeface="휴먼아미체"/>
                <a:cs typeface="휴먼아미체"/>
              </a:rPr>
              <a:t>나타남</a:t>
            </a:r>
            <a:endParaRPr lang="ko-KR" altLang="en-US" sz="1800" dirty="0">
              <a:latin typeface="휴먼아미체"/>
              <a:cs typeface="휴먼아미체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39FD8D-9AAA-A41D-FC6A-0C7E0A27CDD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CCB8A2-007E-047F-92A0-50F1478BFC5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E9F17-53D6-FB6B-0D20-28220AAF2E3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4017" y="592246"/>
            <a:ext cx="11341735" cy="6243955"/>
            <a:chOff x="275843" y="614172"/>
            <a:chExt cx="11341735" cy="6243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43" y="614172"/>
              <a:ext cx="11341606" cy="62438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1571244"/>
              <a:ext cx="2065019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" y="2052220"/>
              <a:ext cx="2395727" cy="542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1539240"/>
              <a:ext cx="1216151" cy="676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436" y="1539240"/>
              <a:ext cx="944867" cy="67665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52500" y="2328672"/>
            <a:ext cx="8823960" cy="3191510"/>
            <a:chOff x="952500" y="2328672"/>
            <a:chExt cx="8823960" cy="319151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500" y="2618231"/>
              <a:ext cx="4878323" cy="26182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9667" y="2328672"/>
              <a:ext cx="2526791" cy="319125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06835" y="6593574"/>
            <a:ext cx="20955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출처</a:t>
            </a: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:[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9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3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0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3439" y="6588252"/>
            <a:ext cx="219455" cy="2194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34698" y="5934919"/>
            <a:ext cx="3150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25" dirty="0">
                <a:solidFill>
                  <a:srgbClr val="2E3775"/>
                </a:solidFill>
                <a:latin typeface="한컴산뜻돋움"/>
                <a:cs typeface="한컴산뜻돋움"/>
              </a:rPr>
              <a:t>&lt;</a:t>
            </a:r>
            <a:r>
              <a:rPr sz="1600" spc="525" dirty="0">
                <a:solidFill>
                  <a:srgbClr val="2E3775"/>
                </a:solidFill>
                <a:latin typeface="휴먼아미체"/>
                <a:cs typeface="휴먼아미체"/>
              </a:rPr>
              <a:t>소스코드와</a:t>
            </a:r>
            <a:r>
              <a:rPr sz="1600" spc="-290" dirty="0">
                <a:solidFill>
                  <a:srgbClr val="2E3775"/>
                </a:solidFill>
                <a:latin typeface="휴먼아미체"/>
                <a:cs typeface="휴먼아미체"/>
              </a:rPr>
              <a:t> </a:t>
            </a:r>
            <a:r>
              <a:rPr sz="1600" spc="450" dirty="0">
                <a:solidFill>
                  <a:srgbClr val="2E3775"/>
                </a:solidFill>
                <a:latin typeface="휴먼아미체"/>
                <a:cs typeface="휴먼아미체"/>
              </a:rPr>
              <a:t>웹문서</a:t>
            </a:r>
            <a:r>
              <a:rPr sz="1600" spc="450" dirty="0">
                <a:solidFill>
                  <a:srgbClr val="2E3775"/>
                </a:solidFill>
                <a:latin typeface="한컴산뜻돋움"/>
                <a:cs typeface="한컴산뜻돋움"/>
              </a:rPr>
              <a:t>(</a:t>
            </a:r>
            <a:r>
              <a:rPr sz="1600" spc="450" dirty="0">
                <a:solidFill>
                  <a:srgbClr val="2E3775"/>
                </a:solidFill>
                <a:latin typeface="휴먼아미체"/>
                <a:cs typeface="휴먼아미체"/>
              </a:rPr>
              <a:t>스타일</a:t>
            </a:r>
            <a:r>
              <a:rPr sz="1600" spc="-285" dirty="0">
                <a:solidFill>
                  <a:srgbClr val="2E3775"/>
                </a:solidFill>
                <a:latin typeface="휴먼아미체"/>
                <a:cs typeface="휴먼아미체"/>
              </a:rPr>
              <a:t> </a:t>
            </a:r>
            <a:r>
              <a:rPr sz="2000" b="1" spc="-10" dirty="0">
                <a:solidFill>
                  <a:srgbClr val="2E3775"/>
                </a:solidFill>
                <a:latin typeface="나눔스퀘어 Bold"/>
                <a:cs typeface="나눔스퀘어 Bold"/>
              </a:rPr>
              <a:t>미적용</a:t>
            </a:r>
            <a:r>
              <a:rPr sz="1600" spc="-10" dirty="0">
                <a:solidFill>
                  <a:srgbClr val="2E3775"/>
                </a:solidFill>
                <a:latin typeface="한컴산뜻돋움"/>
                <a:cs typeface="한컴산뜻돋움"/>
              </a:rPr>
              <a:t>)&gt;</a:t>
            </a:r>
            <a:endParaRPr sz="1600">
              <a:latin typeface="한컴산뜻돋움"/>
              <a:cs typeface="한컴산뜻돋움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024B5931-13FE-22C1-0BD0-E820DEEF3FC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웹문서와 이미지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7FD88E11-9AE4-4DAC-26FF-3CC2199708C7}"/>
              </a:ext>
            </a:extLst>
          </p:cNvPr>
          <p:cNvSpPr txBox="1"/>
          <p:nvPr/>
        </p:nvSpPr>
        <p:spPr>
          <a:xfrm>
            <a:off x="409290" y="965075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나눔스퀘어 Bold"/>
                <a:cs typeface="나눔스퀘어 Bold"/>
              </a:rPr>
              <a:t>웹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스퀘어 Bold"/>
                <a:cs typeface="나눔스퀘어 Bold"/>
              </a:rPr>
              <a:t>이미지의</a:t>
            </a:r>
            <a:r>
              <a:rPr sz="2400" b="1" spc="-95" dirty="0">
                <a:solidFill>
                  <a:srgbClr val="00AFEF"/>
                </a:solidFill>
                <a:latin typeface="나눔스퀘어 Bold"/>
                <a:cs typeface="나눔스퀘어 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스퀘어 Bold"/>
                <a:cs typeface="나눔스퀘어 Bold"/>
              </a:rPr>
              <a:t>특징</a:t>
            </a:r>
            <a:endParaRPr sz="2400" dirty="0">
              <a:latin typeface="나눔스퀘어 Bold"/>
              <a:cs typeface="나눔스퀘어 Bold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3FEE1105-ECB3-6721-FE1C-4011812CC513}"/>
              </a:ext>
            </a:extLst>
          </p:cNvPr>
          <p:cNvSpPr txBox="1"/>
          <p:nvPr/>
        </p:nvSpPr>
        <p:spPr>
          <a:xfrm>
            <a:off x="512177" y="2465415"/>
            <a:ext cx="11429451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780" dirty="0">
                <a:latin typeface="휴먼아미체"/>
                <a:cs typeface="휴먼아미체"/>
              </a:rPr>
              <a:t>압축할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정보를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버리지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유지하기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원본과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거의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비슷하게 </a:t>
            </a:r>
            <a:r>
              <a:rPr sz="2400" spc="560" dirty="0">
                <a:latin typeface="휴먼아미체"/>
                <a:cs typeface="휴먼아미체"/>
              </a:rPr>
              <a:t>저장된다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C1F975F9-ECA5-3A99-9B63-C0798E0766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646" y="1672961"/>
            <a:ext cx="59035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65" dirty="0">
                <a:solidFill>
                  <a:srgbClr val="3B4368"/>
                </a:solidFill>
                <a:latin typeface="한컴산뜻돋움"/>
                <a:cs typeface="한컴산뜻돋움"/>
              </a:rPr>
              <a:t>PNG</a:t>
            </a:r>
            <a:r>
              <a:rPr sz="3200" b="0" spc="-165" dirty="0">
                <a:solidFill>
                  <a:srgbClr val="3B4368"/>
                </a:solidFill>
                <a:latin typeface="한컴산뜻돋움"/>
                <a:cs typeface="한컴산뜻돋움"/>
              </a:rPr>
              <a:t>(Portable</a:t>
            </a:r>
            <a:r>
              <a:rPr sz="3200" b="0" spc="-370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40" dirty="0">
                <a:solidFill>
                  <a:srgbClr val="3B4368"/>
                </a:solidFill>
                <a:latin typeface="한컴산뜻돋움"/>
                <a:cs typeface="한컴산뜻돋움"/>
              </a:rPr>
              <a:t>Network</a:t>
            </a:r>
            <a:r>
              <a:rPr sz="3200" b="0" spc="-365" dirty="0">
                <a:solidFill>
                  <a:srgbClr val="3B4368"/>
                </a:solidFill>
                <a:latin typeface="한컴산뜻돋움"/>
                <a:cs typeface="한컴산뜻돋움"/>
              </a:rPr>
              <a:t> </a:t>
            </a:r>
            <a:r>
              <a:rPr sz="3200" b="0" spc="-130" dirty="0">
                <a:solidFill>
                  <a:srgbClr val="3B4368"/>
                </a:solidFill>
                <a:latin typeface="한컴산뜻돋움"/>
                <a:cs typeface="한컴산뜻돋움"/>
              </a:rPr>
              <a:t>Graphics)</a:t>
            </a:r>
            <a:endParaRPr sz="3200" dirty="0">
              <a:latin typeface="한컴산뜻돋움"/>
              <a:cs typeface="한컴산뜻돋움"/>
            </a:endParaRPr>
          </a:p>
        </p:txBody>
      </p:sp>
      <p:grpSp>
        <p:nvGrpSpPr>
          <p:cNvPr id="48" name="object 30">
            <a:extLst>
              <a:ext uri="{FF2B5EF4-FFF2-40B4-BE49-F238E27FC236}">
                <a16:creationId xmlns:a16="http://schemas.microsoft.com/office/drawing/2014/main" id="{FB56DC65-2125-5FD6-B8A5-39C055FE5C37}"/>
              </a:ext>
            </a:extLst>
          </p:cNvPr>
          <p:cNvGrpSpPr/>
          <p:nvPr/>
        </p:nvGrpSpPr>
        <p:grpSpPr>
          <a:xfrm>
            <a:off x="2187809" y="3764280"/>
            <a:ext cx="2204085" cy="2471420"/>
            <a:chOff x="2372867" y="4221480"/>
            <a:chExt cx="2204085" cy="2471420"/>
          </a:xfrm>
        </p:grpSpPr>
        <p:pic>
          <p:nvPicPr>
            <p:cNvPr id="49" name="object 31">
              <a:extLst>
                <a:ext uri="{FF2B5EF4-FFF2-40B4-BE49-F238E27FC236}">
                  <a16:creationId xmlns:a16="http://schemas.microsoft.com/office/drawing/2014/main" id="{C1B87FE4-FD66-28D0-3647-61BA3796781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2867" y="4221480"/>
              <a:ext cx="2203703" cy="2173223"/>
            </a:xfrm>
            <a:prstGeom prst="rect">
              <a:avLst/>
            </a:prstGeom>
          </p:spPr>
        </p:pic>
        <p:pic>
          <p:nvPicPr>
            <p:cNvPr id="50" name="object 32">
              <a:extLst>
                <a:ext uri="{FF2B5EF4-FFF2-40B4-BE49-F238E27FC236}">
                  <a16:creationId xmlns:a16="http://schemas.microsoft.com/office/drawing/2014/main" id="{4145F6F2-3A73-7256-DD8B-8D7DA108D5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6394704"/>
              <a:ext cx="2087879" cy="298104"/>
            </a:xfrm>
            <a:prstGeom prst="rect">
              <a:avLst/>
            </a:prstGeom>
          </p:spPr>
        </p:pic>
      </p:grpSp>
      <p:grpSp>
        <p:nvGrpSpPr>
          <p:cNvPr id="51" name="object 33">
            <a:extLst>
              <a:ext uri="{FF2B5EF4-FFF2-40B4-BE49-F238E27FC236}">
                <a16:creationId xmlns:a16="http://schemas.microsoft.com/office/drawing/2014/main" id="{B980D1EB-C91B-E111-4E4D-B0569A01B58B}"/>
              </a:ext>
            </a:extLst>
          </p:cNvPr>
          <p:cNvGrpSpPr/>
          <p:nvPr/>
        </p:nvGrpSpPr>
        <p:grpSpPr>
          <a:xfrm>
            <a:off x="4588109" y="3764280"/>
            <a:ext cx="2204085" cy="2471420"/>
            <a:chOff x="4773167" y="4221480"/>
            <a:chExt cx="2204085" cy="2471420"/>
          </a:xfrm>
        </p:grpSpPr>
        <p:pic>
          <p:nvPicPr>
            <p:cNvPr id="52" name="object 34">
              <a:extLst>
                <a:ext uri="{FF2B5EF4-FFF2-40B4-BE49-F238E27FC236}">
                  <a16:creationId xmlns:a16="http://schemas.microsoft.com/office/drawing/2014/main" id="{585ACB88-4F8A-E843-FB20-288F64F08D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3167" y="4221480"/>
              <a:ext cx="2203703" cy="2173223"/>
            </a:xfrm>
            <a:prstGeom prst="rect">
              <a:avLst/>
            </a:prstGeom>
          </p:spPr>
        </p:pic>
        <p:pic>
          <p:nvPicPr>
            <p:cNvPr id="53" name="object 35">
              <a:extLst>
                <a:ext uri="{FF2B5EF4-FFF2-40B4-BE49-F238E27FC236}">
                  <a16:creationId xmlns:a16="http://schemas.microsoft.com/office/drawing/2014/main" id="{CADD0136-ADFB-914D-F914-1835946B487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127" y="6394704"/>
              <a:ext cx="2087879" cy="298104"/>
            </a:xfrm>
            <a:prstGeom prst="rect">
              <a:avLst/>
            </a:prstGeom>
          </p:spPr>
        </p:pic>
      </p:grpSp>
      <p:grpSp>
        <p:nvGrpSpPr>
          <p:cNvPr id="54" name="object 36">
            <a:extLst>
              <a:ext uri="{FF2B5EF4-FFF2-40B4-BE49-F238E27FC236}">
                <a16:creationId xmlns:a16="http://schemas.microsoft.com/office/drawing/2014/main" id="{CD05DC98-8CCF-32A9-B7D1-C1DA57C0317A}"/>
              </a:ext>
            </a:extLst>
          </p:cNvPr>
          <p:cNvGrpSpPr/>
          <p:nvPr/>
        </p:nvGrpSpPr>
        <p:grpSpPr>
          <a:xfrm>
            <a:off x="6988410" y="3764279"/>
            <a:ext cx="2204720" cy="2471420"/>
            <a:chOff x="7173468" y="4221479"/>
            <a:chExt cx="2204720" cy="2471420"/>
          </a:xfrm>
        </p:grpSpPr>
        <p:pic>
          <p:nvPicPr>
            <p:cNvPr id="55" name="object 37">
              <a:extLst>
                <a:ext uri="{FF2B5EF4-FFF2-40B4-BE49-F238E27FC236}">
                  <a16:creationId xmlns:a16="http://schemas.microsoft.com/office/drawing/2014/main" id="{7AFDFED0-1415-E64E-2D64-4510971563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3468" y="4221479"/>
              <a:ext cx="2204135" cy="2174176"/>
            </a:xfrm>
            <a:prstGeom prst="rect">
              <a:avLst/>
            </a:prstGeom>
          </p:spPr>
        </p:pic>
        <p:pic>
          <p:nvPicPr>
            <p:cNvPr id="56" name="object 38">
              <a:extLst>
                <a:ext uri="{FF2B5EF4-FFF2-40B4-BE49-F238E27FC236}">
                  <a16:creationId xmlns:a16="http://schemas.microsoft.com/office/drawing/2014/main" id="{3B6F1A8C-F32F-FCE7-F06B-94465C135B9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4" y="6394703"/>
              <a:ext cx="2087879" cy="298104"/>
            </a:xfrm>
            <a:prstGeom prst="rect">
              <a:avLst/>
            </a:prstGeom>
          </p:spPr>
        </p:pic>
      </p:grpSp>
      <p:sp>
        <p:nvSpPr>
          <p:cNvPr id="57" name="object 39">
            <a:extLst>
              <a:ext uri="{FF2B5EF4-FFF2-40B4-BE49-F238E27FC236}">
                <a16:creationId xmlns:a16="http://schemas.microsoft.com/office/drawing/2014/main" id="{72D962EC-BD06-5CB8-7C55-9D045879F2C2}"/>
              </a:ext>
            </a:extLst>
          </p:cNvPr>
          <p:cNvSpPr txBox="1"/>
          <p:nvPr/>
        </p:nvSpPr>
        <p:spPr>
          <a:xfrm>
            <a:off x="2756227" y="3481894"/>
            <a:ext cx="113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GIF(35.1KB)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58" name="object 40">
            <a:extLst>
              <a:ext uri="{FF2B5EF4-FFF2-40B4-BE49-F238E27FC236}">
                <a16:creationId xmlns:a16="http://schemas.microsoft.com/office/drawing/2014/main" id="{59EAE907-5672-B24C-E3D4-08659431DE5C}"/>
              </a:ext>
            </a:extLst>
          </p:cNvPr>
          <p:cNvSpPr txBox="1"/>
          <p:nvPr/>
        </p:nvSpPr>
        <p:spPr>
          <a:xfrm>
            <a:off x="5102578" y="3470235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A3838"/>
                </a:solidFill>
                <a:latin typeface="한컴산뜻돋움"/>
                <a:cs typeface="한컴산뜻돋움"/>
              </a:rPr>
              <a:t>JPG(36.7KB)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59" name="object 41">
            <a:extLst>
              <a:ext uri="{FF2B5EF4-FFF2-40B4-BE49-F238E27FC236}">
                <a16:creationId xmlns:a16="http://schemas.microsoft.com/office/drawing/2014/main" id="{627B0061-9E92-C9BF-115E-719629F004CC}"/>
              </a:ext>
            </a:extLst>
          </p:cNvPr>
          <p:cNvSpPr txBox="1"/>
          <p:nvPr/>
        </p:nvSpPr>
        <p:spPr>
          <a:xfrm>
            <a:off x="6961456" y="3294476"/>
            <a:ext cx="2350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solidFill>
                  <a:srgbClr val="292CDF"/>
                </a:solidFill>
                <a:latin typeface="한컴산뜻돋움"/>
                <a:cs typeface="한컴산뜻돋움"/>
              </a:rPr>
              <a:t>PNG(92.1KB)</a:t>
            </a:r>
            <a:endParaRPr sz="3200">
              <a:latin typeface="한컴산뜻돋움"/>
              <a:cs typeface="한컴산뜻돋움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69388DE-B797-002B-5B52-78E221F7C11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842372-D8D9-B442-3C67-24BF8696219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3843F-5DF8-71C1-EBF9-1FD5D50E474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843" y="614172"/>
            <a:ext cx="11341735" cy="6243955"/>
            <a:chOff x="275843" y="614172"/>
            <a:chExt cx="11341735" cy="6243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843" y="614172"/>
              <a:ext cx="11341606" cy="62438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1571244"/>
              <a:ext cx="2065019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" y="2052220"/>
              <a:ext cx="2395727" cy="542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1539240"/>
              <a:ext cx="1216151" cy="676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436" y="1539240"/>
              <a:ext cx="944867" cy="676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35" y="6593574"/>
            <a:ext cx="20955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출처</a:t>
            </a: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:[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9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3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0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3439" y="2296667"/>
            <a:ext cx="8985885" cy="4511040"/>
            <a:chOff x="853439" y="2296667"/>
            <a:chExt cx="8985885" cy="45110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439" y="6588252"/>
              <a:ext cx="219455" cy="2194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116" y="2296667"/>
              <a:ext cx="4751831" cy="36850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8060" y="2296667"/>
              <a:ext cx="2500883" cy="36850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483947" y="6093480"/>
            <a:ext cx="2922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25" dirty="0">
                <a:solidFill>
                  <a:srgbClr val="2E3775"/>
                </a:solidFill>
                <a:latin typeface="한컴산뜻돋움"/>
                <a:cs typeface="한컴산뜻돋움"/>
              </a:rPr>
              <a:t>&lt;</a:t>
            </a:r>
            <a:r>
              <a:rPr sz="1600" spc="525" dirty="0">
                <a:solidFill>
                  <a:srgbClr val="2E3775"/>
                </a:solidFill>
                <a:latin typeface="휴먼아미체"/>
                <a:cs typeface="휴먼아미체"/>
              </a:rPr>
              <a:t>소스코드와</a:t>
            </a:r>
            <a:r>
              <a:rPr sz="1600" spc="-290" dirty="0">
                <a:solidFill>
                  <a:srgbClr val="2E3775"/>
                </a:solidFill>
                <a:latin typeface="휴먼아미체"/>
                <a:cs typeface="휴먼아미체"/>
              </a:rPr>
              <a:t> </a:t>
            </a:r>
            <a:r>
              <a:rPr sz="1600" spc="450" dirty="0">
                <a:solidFill>
                  <a:srgbClr val="2E3775"/>
                </a:solidFill>
                <a:latin typeface="휴먼아미체"/>
                <a:cs typeface="휴먼아미체"/>
              </a:rPr>
              <a:t>웹문서</a:t>
            </a:r>
            <a:r>
              <a:rPr sz="1600" spc="450" dirty="0">
                <a:solidFill>
                  <a:srgbClr val="2E3775"/>
                </a:solidFill>
                <a:latin typeface="한컴산뜻돋움"/>
                <a:cs typeface="한컴산뜻돋움"/>
              </a:rPr>
              <a:t>(</a:t>
            </a:r>
            <a:r>
              <a:rPr sz="1600" spc="450" dirty="0">
                <a:solidFill>
                  <a:srgbClr val="2E3775"/>
                </a:solidFill>
                <a:latin typeface="휴먼아미체"/>
                <a:cs typeface="휴먼아미체"/>
              </a:rPr>
              <a:t>스타일</a:t>
            </a:r>
            <a:r>
              <a:rPr sz="1600" spc="-285" dirty="0">
                <a:solidFill>
                  <a:srgbClr val="2E3775"/>
                </a:solidFill>
                <a:latin typeface="휴먼아미체"/>
                <a:cs typeface="휴먼아미체"/>
              </a:rPr>
              <a:t> </a:t>
            </a:r>
            <a:r>
              <a:rPr sz="2000" b="1" spc="-20" dirty="0">
                <a:solidFill>
                  <a:srgbClr val="2E3775"/>
                </a:solidFill>
                <a:latin typeface="나눔스퀘어 Bold"/>
                <a:cs typeface="나눔스퀘어 Bold"/>
              </a:rPr>
              <a:t>적용</a:t>
            </a:r>
            <a:r>
              <a:rPr sz="1600" spc="-20" dirty="0">
                <a:solidFill>
                  <a:srgbClr val="2E3775"/>
                </a:solidFill>
                <a:latin typeface="한컴산뜻돋움"/>
                <a:cs typeface="한컴산뜻돋움"/>
              </a:rPr>
              <a:t>)&gt;</a:t>
            </a:r>
            <a:endParaRPr sz="1600">
              <a:latin typeface="한컴산뜻돋움"/>
              <a:cs typeface="한컴산뜻돋움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&lt;area&gt;</a:t>
            </a:r>
            <a:r>
              <a:rPr kumimoji="0" lang="en-US" altLang="ko-KR" sz="1800" b="1" i="0" u="none" strike="noStrike" kern="0" cap="none" spc="0" normalizeH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800" b="1" i="0" u="none" strike="noStrike" kern="0" cap="none" spc="0" normalizeH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태그</a:t>
            </a:r>
            <a:r>
              <a:rPr kumimoji="0" lang="en-US" altLang="ko-KR" sz="1800" b="1" i="0" u="none" strike="noStrike" kern="0" cap="none" spc="0" normalizeH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usemap </a:t>
            </a:r>
            <a:r>
              <a:rPr kumimoji="0" lang="ko-KR" altLang="en-US" sz="1800" b="1" i="0" u="none" strike="noStrike" kern="0" cap="none" spc="0" normalizeH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속성 </a:t>
            </a: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 </a:t>
            </a:r>
            <a:r>
              <a:rPr lang="ko-KR" altLang="en-US" b="1" kern="0">
                <a:solidFill>
                  <a:sysClr val="windowText" lastClr="000000"/>
                </a:solidFill>
              </a:rPr>
              <a:t>이미지맵</a:t>
            </a: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5081" y="1693008"/>
            <a:ext cx="54678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/>
              <a:t>이미지맵 </a:t>
            </a:r>
            <a:r>
              <a:rPr lang="en-US" altLang="ko-KR" sz="1400"/>
              <a:t>: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한 이미지 상에 여러 다른 링크를 만드는 것</a:t>
            </a:r>
            <a:endParaRPr lang="ko-KR" altLang="en-US" sz="1400"/>
          </a:p>
        </p:txBody>
      </p:sp>
      <p:cxnSp>
        <p:nvCxnSpPr>
          <p:cNvPr id="8" name="직선 연결선 7"/>
          <p:cNvCxnSpPr/>
          <p:nvPr/>
        </p:nvCxnSpPr>
        <p:spPr>
          <a:xfrm>
            <a:off x="5972961" y="1124125"/>
            <a:ext cx="0" cy="538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8" y="2205700"/>
            <a:ext cx="2251661" cy="1284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204" y="3704264"/>
            <a:ext cx="346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&lt;area&gt; </a:t>
            </a:r>
            <a:r>
              <a:rPr lang="ko-KR" altLang="en-US" sz="1400" b="1"/>
              <a:t>태그의 속성들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" y="4012041"/>
            <a:ext cx="4170082" cy="24978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62521" y="1452151"/>
            <a:ext cx="5575883" cy="296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="images/kids.jpg"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usemap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="#favorites"&gt;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="favorites"&gt;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area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="rect"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coords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="10,10,160,200"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="http://cafe.naver.com/doithtml5"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="do it html5 </a:t>
            </a:r>
            <a:r>
              <a:rPr lang="ko-KR" altLang="en-US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네이버 카페로 가기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area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="rect"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coords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="220,10,380,200"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="http://www.facebook.com/do.it.html5"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="_blank"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="do it html5 </a:t>
            </a:r>
            <a:r>
              <a:rPr lang="ko-KR" altLang="en-US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페이스북 페이지로 가기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map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436" y="4540020"/>
            <a:ext cx="2667174" cy="1354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18A463-4C03-E3D1-1E31-33BDCD40E16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만들기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776DBD-B3A2-576F-C345-24AD0162C3C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CC727A-2753-55B6-AF56-C3687E09EC2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1D671-2D96-FC7C-AA5B-C42D642FCB7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29696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D38F2-2784-4C5C-B821-2FA59334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실습</a:t>
            </a:r>
            <a:r>
              <a:rPr lang="en-US" altLang="ko-KR"/>
              <a:t>] </a:t>
            </a:r>
            <a:r>
              <a:rPr lang="ko-KR" altLang="en-US"/>
              <a:t>온라인 프로필 </a:t>
            </a:r>
            <a:r>
              <a:rPr lang="en-US" altLang="ko-KR"/>
              <a:t>-</a:t>
            </a:r>
            <a:r>
              <a:rPr lang="ko-KR" altLang="en-US"/>
              <a:t> 이미지 삽입하기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11EE384-7D6C-45B8-9643-39145A261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61"/>
          <a:stretch/>
        </p:blipFill>
        <p:spPr>
          <a:xfrm>
            <a:off x="827086" y="2118050"/>
            <a:ext cx="4158571" cy="23917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AF3A154-633C-4446-8284-E723E21FF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8"/>
          <a:stretch/>
        </p:blipFill>
        <p:spPr>
          <a:xfrm>
            <a:off x="6567104" y="2115068"/>
            <a:ext cx="4271472" cy="24273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03B584B-3F55-423D-A017-15B167962639}"/>
              </a:ext>
            </a:extLst>
          </p:cNvPr>
          <p:cNvSpPr/>
          <p:nvPr/>
        </p:nvSpPr>
        <p:spPr>
          <a:xfrm>
            <a:off x="5278440" y="3275091"/>
            <a:ext cx="995881" cy="30781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94928-5C06-4104-8468-C6524D442246}"/>
              </a:ext>
            </a:extLst>
          </p:cNvPr>
          <p:cNvSpPr/>
          <p:nvPr/>
        </p:nvSpPr>
        <p:spPr>
          <a:xfrm>
            <a:off x="6778305" y="2115068"/>
            <a:ext cx="1006678" cy="12405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6BA33E0-2D33-17EF-6B3A-07909B9AAAA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6131F7-03DC-9D6E-A84E-F0E955E968F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86A79-84BA-28CA-17FB-6C1A5CA067E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001906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54C7-485E-4E72-B6E4-01EACF70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실습</a:t>
            </a:r>
            <a:r>
              <a:rPr lang="en-US" altLang="ko-KR"/>
              <a:t>] </a:t>
            </a:r>
            <a:r>
              <a:rPr lang="ko-KR" altLang="en-US"/>
              <a:t>온라인 프로필 </a:t>
            </a:r>
            <a:r>
              <a:rPr lang="en-US" altLang="ko-KR"/>
              <a:t>–</a:t>
            </a:r>
            <a:r>
              <a:rPr lang="ko-KR" altLang="en-US"/>
              <a:t> 링크 추가하기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F7174D-3381-4DB8-AC13-F14663B8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3" r="19467" b="19864"/>
          <a:stretch/>
        </p:blipFill>
        <p:spPr>
          <a:xfrm>
            <a:off x="1243235" y="2341471"/>
            <a:ext cx="3521008" cy="20550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A0814B8-794B-45BD-89FC-504654C91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7" r="19467" b="20136"/>
          <a:stretch/>
        </p:blipFill>
        <p:spPr>
          <a:xfrm>
            <a:off x="7003762" y="2347634"/>
            <a:ext cx="3521008" cy="20488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AF03D8-1AEC-4CDA-92FC-6CB3E75A25B5}"/>
              </a:ext>
            </a:extLst>
          </p:cNvPr>
          <p:cNvSpPr/>
          <p:nvPr/>
        </p:nvSpPr>
        <p:spPr>
          <a:xfrm>
            <a:off x="7130642" y="4044939"/>
            <a:ext cx="989901" cy="2768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98F438C-3C34-421D-B208-B2659AC47E1A}"/>
              </a:ext>
            </a:extLst>
          </p:cNvPr>
          <p:cNvSpPr/>
          <p:nvPr/>
        </p:nvSpPr>
        <p:spPr>
          <a:xfrm>
            <a:off x="5386062" y="3275091"/>
            <a:ext cx="995881" cy="30781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D24B2A-A7D8-AA91-1BFB-58C5F694235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7E2A77-BD5E-E968-7084-CE20A1FCEF6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F331F-BCEA-0BCA-E734-F9FAFE42212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12754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altLang="ko-KR" sz="5000" dirty="0">
                <a:solidFill>
                  <a:schemeClr val="bg1"/>
                </a:solidFill>
              </a:rPr>
              <a:t>SVG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03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SVG </a:t>
            </a:r>
            <a:r>
              <a: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파일 형식이란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693008"/>
            <a:ext cx="5467880" cy="29084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Scalable Vector Graphics(</a:t>
            </a:r>
            <a:r>
              <a:rPr lang="ko-KR" altLang="en-US" sz="1400"/>
              <a:t>스케일 러블 벡터 그래픽</a:t>
            </a:r>
            <a:r>
              <a:rPr lang="en-US" altLang="ko-KR" sz="1400"/>
              <a:t>)</a:t>
            </a:r>
            <a:r>
              <a:rPr lang="ko-KR" altLang="en-US" sz="1400"/>
              <a:t>의 약자</a:t>
            </a: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이미지를 확대하거나 축소하더라도 테두리가 원래의 깨끗한 상태로 유지되는 벡터 이미지</a:t>
            </a:r>
            <a:br>
              <a:rPr lang="en-US" altLang="ko-KR" sz="1400"/>
            </a:br>
            <a:r>
              <a:rPr lang="en-US" altLang="ko-KR" sz="1200">
                <a:solidFill>
                  <a:srgbClr val="0070C0"/>
                </a:solidFill>
              </a:rPr>
              <a:t>(</a:t>
            </a:r>
            <a:r>
              <a:rPr lang="ko-KR" altLang="en-US" sz="1200">
                <a:solidFill>
                  <a:srgbClr val="0070C0"/>
                </a:solidFill>
              </a:rPr>
              <a:t>참고</a:t>
            </a:r>
            <a:r>
              <a:rPr lang="en-US" altLang="ko-KR" sz="1200">
                <a:solidFill>
                  <a:srgbClr val="0070C0"/>
                </a:solidFill>
              </a:rPr>
              <a:t>: jpg</a:t>
            </a:r>
            <a:r>
              <a:rPr lang="ko-KR" altLang="en-US" sz="1200">
                <a:solidFill>
                  <a:srgbClr val="0070C0"/>
                </a:solidFill>
              </a:rPr>
              <a:t>나 </a:t>
            </a:r>
            <a:r>
              <a:rPr lang="en-US" altLang="ko-KR" sz="1200">
                <a:solidFill>
                  <a:srgbClr val="0070C0"/>
                </a:solidFill>
              </a:rPr>
              <a:t>png </a:t>
            </a:r>
            <a:r>
              <a:rPr lang="ko-KR" altLang="en-US" sz="1200">
                <a:solidFill>
                  <a:srgbClr val="0070C0"/>
                </a:solidFill>
              </a:rPr>
              <a:t>등의 이미지는 확대</a:t>
            </a:r>
            <a:r>
              <a:rPr lang="en-US" altLang="ko-KR" sz="1200">
                <a:solidFill>
                  <a:srgbClr val="0070C0"/>
                </a:solidFill>
              </a:rPr>
              <a:t>/</a:t>
            </a:r>
            <a:r>
              <a:rPr lang="ko-KR" altLang="en-US" sz="1200">
                <a:solidFill>
                  <a:srgbClr val="0070C0"/>
                </a:solidFill>
              </a:rPr>
              <a:t>축소하면 테두리가 울퉁불퉁해지는 비트맵 이미지</a:t>
            </a:r>
            <a:r>
              <a:rPr lang="en-US" altLang="ko-KR" sz="1200">
                <a:solidFill>
                  <a:srgbClr val="0070C0"/>
                </a:solidFill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로고나 아이 콘에서 많이 사용됨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데이터 시각화에서 차트나 다이어그램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지도 등을 구현할 때도 많이 사용됨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  <a:br>
              <a:rPr lang="en-US" altLang="ko-KR" sz="14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(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예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  <a:hlinkClick r:id="rId2"/>
              </a:rPr>
              <a:t>d3.js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/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  <a:hlinkClick r:id="rId3"/>
              </a:rPr>
              <a:t>Raphael.js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등의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시각화 라이브러리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)</a:t>
            </a:r>
            <a:endParaRPr lang="ko-KR" altLang="en-US" sz="1400"/>
          </a:p>
        </p:txBody>
      </p:sp>
      <p:cxnSp>
        <p:nvCxnSpPr>
          <p:cNvPr id="8" name="직선 연결선 7"/>
          <p:cNvCxnSpPr/>
          <p:nvPr/>
        </p:nvCxnSpPr>
        <p:spPr>
          <a:xfrm>
            <a:off x="5972961" y="1124125"/>
            <a:ext cx="0" cy="53857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3074" y="5176007"/>
            <a:ext cx="50875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&lt;img&gt;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태그를 이용해 파일 형태로 삽입할 수도 있고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태그를 이용해 직접 만들 수도 있음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일러스트레이터나 포토샵에서 제작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편집할 수 있음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6325297" y="3989218"/>
            <a:ext cx="36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편집기에서 </a:t>
            </a:r>
            <a:r>
              <a:rPr lang="en-US" altLang="ko-KR" sz="1400"/>
              <a:t>svg </a:t>
            </a:r>
            <a:r>
              <a:rPr lang="ko-KR" altLang="en-US" sz="1400"/>
              <a:t>파일 내용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98" y="4296995"/>
            <a:ext cx="5353487" cy="1940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7484" y="1385231"/>
            <a:ext cx="362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&lt;img&gt; </a:t>
            </a:r>
            <a:r>
              <a:rPr lang="ko-KR" altLang="en-US" sz="1400"/>
              <a:t>태그로 </a:t>
            </a:r>
            <a:r>
              <a:rPr lang="en-US" altLang="ko-KR" sz="1400"/>
              <a:t>svg </a:t>
            </a:r>
            <a:r>
              <a:rPr lang="ko-KR" altLang="en-US" sz="1400"/>
              <a:t>파일 삽입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82" y="1912078"/>
            <a:ext cx="3200400" cy="8191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603" y="1385231"/>
            <a:ext cx="1407366" cy="1643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9FF347-3539-DA47-BA73-835F90B31CA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SVG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0DC524-5164-B9E6-DCC6-1F3211DD78C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508BD9-235C-C9A5-273B-E75239A8C89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0BD15-2928-E761-5723-C7C401E2C73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160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2250" y="1171411"/>
            <a:ext cx="10746740" cy="1255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문서에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삽입할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IMG</a:t>
            </a:r>
            <a:r>
              <a:rPr sz="3200" b="1" spc="-135" dirty="0">
                <a:latin typeface="한컴산뜻돋움"/>
                <a:cs typeface="한컴산뜻돋움"/>
              </a:rPr>
              <a:t> </a:t>
            </a:r>
            <a:r>
              <a:rPr sz="3200" b="1" spc="300" dirty="0">
                <a:latin typeface="나눔스퀘어 Bold"/>
                <a:cs typeface="나눔스퀘어 Bold"/>
              </a:rPr>
              <a:t>태그</a:t>
            </a:r>
            <a:r>
              <a:rPr sz="2400" spc="300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사용한다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&lt;IMG&gt;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안에는</a:t>
            </a:r>
            <a:endParaRPr sz="2400" dirty="0">
              <a:latin typeface="휴먼아미체"/>
              <a:cs typeface="휴먼아미체"/>
            </a:endParaRPr>
          </a:p>
          <a:p>
            <a:pPr marL="12700" marR="5080">
              <a:lnSpc>
                <a:spcPct val="100000"/>
              </a:lnSpc>
              <a:spcBef>
                <a:spcPts val="80"/>
              </a:spcBef>
            </a:pP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속성이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되는데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b="1" spc="-10" dirty="0">
                <a:latin typeface="한컴산뜻돋움"/>
                <a:cs typeface="한컴산뜻돋움"/>
              </a:rPr>
              <a:t>src</a:t>
            </a:r>
            <a:r>
              <a:rPr sz="2400" b="1" spc="-90" dirty="0">
                <a:latin typeface="한컴산뜻돋움"/>
                <a:cs typeface="한컴산뜻돋움"/>
              </a:rPr>
              <a:t> </a:t>
            </a:r>
            <a:r>
              <a:rPr sz="2400" b="1" spc="310" dirty="0">
                <a:latin typeface="나눔스퀘어 Bold"/>
                <a:cs typeface="나눔스퀘어 Bold"/>
              </a:rPr>
              <a:t>속성</a:t>
            </a:r>
            <a:r>
              <a:rPr sz="2400" spc="310" dirty="0">
                <a:latin typeface="휴먼아미체"/>
                <a:cs typeface="휴먼아미체"/>
              </a:rPr>
              <a:t>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파일의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알려주는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것이므로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반드시 </a:t>
            </a:r>
            <a:r>
              <a:rPr sz="2400" spc="819" dirty="0">
                <a:latin typeface="휴먼아미체"/>
                <a:cs typeface="휴먼아미체"/>
              </a:rPr>
              <a:t>필요한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속성이지만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외의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필요할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때만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넣으면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092" y="2578320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0" y="2574035"/>
            <a:ext cx="219455" cy="219455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5702" y="2797966"/>
          <a:ext cx="9501505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속성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나눔스퀘어 Bold"/>
                          <a:cs typeface="나눔스퀘어 Bold"/>
                        </a:rPr>
                        <a:t>설명</a:t>
                      </a:r>
                      <a:endParaRPr sz="1800">
                        <a:latin typeface="나눔스퀘어 Bold"/>
                        <a:cs typeface="나눔스퀘어 Bold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5" dirty="0">
                          <a:latin typeface="한컴산뜻돋움"/>
                          <a:cs typeface="한컴산뜻돋움"/>
                        </a:rPr>
                        <a:t>src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이미지의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10" dirty="0">
                          <a:latin typeface="휴먼아미체"/>
                          <a:cs typeface="휴먼아미체"/>
                        </a:rPr>
                        <a:t>경로를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5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5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width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이미지의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75" dirty="0">
                          <a:latin typeface="휴먼아미체"/>
                          <a:cs typeface="휴먼아미체"/>
                        </a:rPr>
                        <a:t>폭을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6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6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height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이미지의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10" dirty="0">
                          <a:latin typeface="휴먼아미체"/>
                          <a:cs typeface="휴먼아미체"/>
                        </a:rPr>
                        <a:t>높이를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5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5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5" dirty="0">
                          <a:latin typeface="한컴산뜻돋움"/>
                          <a:cs typeface="한컴산뜻돋움"/>
                        </a:rPr>
                        <a:t>alt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55" dirty="0">
                          <a:latin typeface="휴먼아미체"/>
                          <a:cs typeface="휴먼아미체"/>
                        </a:rPr>
                        <a:t>이미지가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깨질</a:t>
                      </a:r>
                      <a:r>
                        <a:rPr sz="1800" spc="-3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경우</a:t>
                      </a:r>
                      <a:r>
                        <a:rPr sz="1800" spc="-3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85" dirty="0">
                          <a:latin typeface="휴먼아미체"/>
                          <a:cs typeface="휴먼아미체"/>
                        </a:rPr>
                        <a:t>대체</a:t>
                      </a:r>
                      <a:r>
                        <a:rPr sz="1800" spc="-3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70" dirty="0">
                          <a:latin typeface="휴먼아미체"/>
                          <a:cs typeface="휴먼아미체"/>
                        </a:rPr>
                        <a:t>텍스트를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5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5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title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위로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마우스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45" dirty="0">
                          <a:latin typeface="휴먼아미체"/>
                          <a:cs typeface="휴먼아미체"/>
                        </a:rPr>
                        <a:t>커서를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40" dirty="0">
                          <a:latin typeface="휴먼아미체"/>
                          <a:cs typeface="휴먼아미체"/>
                        </a:rPr>
                        <a:t>가져가면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간단한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설명글을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6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6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align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이미지의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45" dirty="0">
                          <a:latin typeface="휴먼아미체"/>
                          <a:cs typeface="휴먼아미체"/>
                        </a:rPr>
                        <a:t>위치를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20" dirty="0">
                          <a:latin typeface="휴먼아미체"/>
                          <a:cs typeface="휴먼아미체"/>
                        </a:rPr>
                        <a:t>정렬한다</a:t>
                      </a:r>
                      <a:r>
                        <a:rPr sz="1800" spc="420" dirty="0">
                          <a:latin typeface="한컴산뜻돋움"/>
                          <a:cs typeface="한컴산뜻돋움"/>
                        </a:rPr>
                        <a:t>.(</a:t>
                      </a:r>
                      <a:r>
                        <a:rPr sz="1800" spc="420" dirty="0">
                          <a:latin typeface="휴먼아미체"/>
                          <a:cs typeface="휴먼아미체"/>
                        </a:rPr>
                        <a:t>수평정렬</a:t>
                      </a:r>
                      <a:r>
                        <a:rPr sz="1800" spc="420" dirty="0">
                          <a:latin typeface="한컴산뜻돋움"/>
                          <a:cs typeface="한컴산뜻돋움"/>
                        </a:rPr>
                        <a:t>:</a:t>
                      </a:r>
                      <a:r>
                        <a:rPr sz="1800" spc="-10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left,</a:t>
                      </a:r>
                      <a:r>
                        <a:rPr sz="1800" spc="-7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dirty="0">
                          <a:latin typeface="한컴산뜻돋움"/>
                          <a:cs typeface="한컴산뜻돋움"/>
                        </a:rPr>
                        <a:t>right/</a:t>
                      </a:r>
                      <a:r>
                        <a:rPr sz="18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509" dirty="0">
                          <a:latin typeface="휴먼아미체"/>
                          <a:cs typeface="휴먼아미체"/>
                        </a:rPr>
                        <a:t>수직정렬</a:t>
                      </a:r>
                      <a:r>
                        <a:rPr sz="1800" spc="509" dirty="0">
                          <a:latin typeface="한컴산뜻돋움"/>
                          <a:cs typeface="한컴산뜻돋움"/>
                        </a:rPr>
                        <a:t>:</a:t>
                      </a:r>
                      <a:r>
                        <a:rPr sz="1800" spc="-10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dirty="0">
                          <a:latin typeface="한컴산뜻돋움"/>
                          <a:cs typeface="한컴산뜻돋움"/>
                        </a:rPr>
                        <a:t>top,</a:t>
                      </a:r>
                      <a:r>
                        <a:rPr sz="18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middle,</a:t>
                      </a:r>
                      <a:r>
                        <a:rPr sz="18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bottom)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border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이미지의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30" dirty="0">
                          <a:latin typeface="휴먼아미체"/>
                          <a:cs typeface="휴먼아미체"/>
                        </a:rPr>
                        <a:t>테두리를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60" dirty="0">
                          <a:latin typeface="휴먼아미체"/>
                          <a:cs typeface="휴먼아미체"/>
                        </a:rPr>
                        <a:t>나타낸다</a:t>
                      </a:r>
                      <a:r>
                        <a:rPr sz="1800" spc="36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147902-EBC1-DA89-8BB7-3F868156346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삽입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2A77E4D-4AF3-7466-4D67-571A8D42716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19367B-A6F3-F843-10D2-48E0FF2D749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D6524-5275-3E04-AAB1-D153F8A3AA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5496</Words>
  <Application>Microsoft Office PowerPoint</Application>
  <PresentationFormat>와이드스크린</PresentationFormat>
  <Paragraphs>731</Paragraphs>
  <Slides>86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100" baseType="lpstr">
      <vt:lpstr>D2Coding</vt:lpstr>
      <vt:lpstr>KoPubWorld돋움체 Bold</vt:lpstr>
      <vt:lpstr>TDc_SSiMyungJo 120</vt:lpstr>
      <vt:lpstr>나눔고딕</vt:lpstr>
      <vt:lpstr>나눔고딕 ExtraBold</vt:lpstr>
      <vt:lpstr>나눔스퀘어 Bold</vt:lpstr>
      <vt:lpstr>맑은 고딕</vt:lpstr>
      <vt:lpstr>한컴산뜻돋움</vt:lpstr>
      <vt:lpstr>휴먼모음T</vt:lpstr>
      <vt:lpstr>휴먼아미체</vt:lpstr>
      <vt:lpstr>Arial</vt:lpstr>
      <vt:lpstr>Arial Narrow</vt:lpstr>
      <vt:lpstr>Times New Roman</vt:lpstr>
      <vt:lpstr>Office 테마</vt:lpstr>
      <vt:lpstr>PowerPoint 프레젠테이션</vt:lpstr>
      <vt:lpstr>01[HTML+CSS+ JAVASCRIPT] 기본테그</vt:lpstr>
      <vt:lpstr>PowerPoint 프레젠테이션</vt:lpstr>
      <vt:lpstr>PowerPoint 프레젠테이션</vt:lpstr>
      <vt:lpstr>사용 가능한 파일 형식</vt:lpstr>
      <vt:lpstr>GIF(Graphic Interchange Format)</vt:lpstr>
      <vt:lpstr>JPG/JPEG(Joint Photographic Experts Group)</vt:lpstr>
      <vt:lpstr>PNG(Portable Network Graphics)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이미지삽입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배경삽입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경로설정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상대 경로와 절대 경로</vt:lpstr>
      <vt:lpstr>PowerPoint 프레젠테이션</vt:lpstr>
      <vt:lpstr>PowerPoint 프레젠테이션</vt:lpstr>
      <vt:lpstr>04[HTML+CSS+ JAVASCRIPT] 하이퍼링크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[실습] 온라인 프로필 - 이미지 삽입하기</vt:lpstr>
      <vt:lpstr>[실습] 온라인 프로필 – 링크 추가하기</vt:lpstr>
      <vt:lpstr>05[HTML+CSS+ JAVASCRIPT] SVG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28</cp:revision>
  <dcterms:created xsi:type="dcterms:W3CDTF">2023-05-11T10:01:48Z</dcterms:created>
  <dcterms:modified xsi:type="dcterms:W3CDTF">2023-05-15T06:49:24Z</dcterms:modified>
</cp:coreProperties>
</file>